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39"/>
  </p:notesMasterIdLst>
  <p:sldIdLst>
    <p:sldId id="256" r:id="rId5"/>
    <p:sldId id="270" r:id="rId6"/>
    <p:sldId id="414" r:id="rId7"/>
    <p:sldId id="415" r:id="rId8"/>
    <p:sldId id="416" r:id="rId9"/>
    <p:sldId id="360" r:id="rId10"/>
    <p:sldId id="395" r:id="rId11"/>
    <p:sldId id="376" r:id="rId12"/>
    <p:sldId id="378" r:id="rId13"/>
    <p:sldId id="390" r:id="rId14"/>
    <p:sldId id="391" r:id="rId15"/>
    <p:sldId id="413" r:id="rId16"/>
    <p:sldId id="404" r:id="rId17"/>
    <p:sldId id="380" r:id="rId18"/>
    <p:sldId id="392" r:id="rId19"/>
    <p:sldId id="393" r:id="rId20"/>
    <p:sldId id="394" r:id="rId21"/>
    <p:sldId id="412" r:id="rId22"/>
    <p:sldId id="405" r:id="rId23"/>
    <p:sldId id="402" r:id="rId24"/>
    <p:sldId id="403" r:id="rId25"/>
    <p:sldId id="411" r:id="rId26"/>
    <p:sldId id="406" r:id="rId27"/>
    <p:sldId id="397" r:id="rId28"/>
    <p:sldId id="399" r:id="rId29"/>
    <p:sldId id="398" r:id="rId30"/>
    <p:sldId id="410" r:id="rId31"/>
    <p:sldId id="400" r:id="rId32"/>
    <p:sldId id="401" r:id="rId33"/>
    <p:sldId id="409" r:id="rId34"/>
    <p:sldId id="407" r:id="rId35"/>
    <p:sldId id="408" r:id="rId36"/>
    <p:sldId id="359" r:id="rId37"/>
    <p:sldId id="26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6/2/2016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6/2/2016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071405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62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7250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932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4750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1035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763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02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413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058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5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6/2/2016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1707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63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33</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34</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6/2/2016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583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17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7799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58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977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9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6/2/2016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718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480731"/>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6/2/2016</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821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27910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8" r:id="rId37"/>
    <p:sldLayoutId id="2147483754" r:id="rId38"/>
    <p:sldLayoutId id="2147483755" r:id="rId39"/>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microsoft-hololens/en-us/development-edition"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sz="6600" dirty="0"/>
              <a:t>Hololens</a:t>
            </a:r>
            <a:br>
              <a:rPr lang="es-ES" sz="6600" dirty="0"/>
            </a:br>
            <a:r>
              <a:rPr lang="es-ES" sz="2800" dirty="0"/>
              <a:t>Introducción, uso y desarrollo</a:t>
            </a:r>
            <a:endParaRPr lang="en-US" sz="2800" dirty="0"/>
          </a:p>
        </p:txBody>
      </p:sp>
      <p:sp>
        <p:nvSpPr>
          <p:cNvPr id="2" name="Subtitle 1"/>
          <p:cNvSpPr>
            <a:spLocks noGrp="1"/>
          </p:cNvSpPr>
          <p:nvPr>
            <p:ph type="subTitle" idx="1"/>
          </p:nvPr>
        </p:nvSpPr>
        <p:spPr>
          <a:xfrm>
            <a:off x="728296" y="3605732"/>
            <a:ext cx="7608765" cy="2238552"/>
          </a:xfrm>
        </p:spPr>
        <p:txBody>
          <a:bodyPr/>
          <a:lstStyle/>
          <a:p>
            <a:r>
              <a:rPr lang="en-US" dirty="0">
                <a:solidFill>
                  <a:schemeClr val="bg1">
                    <a:lumMod val="75000"/>
                  </a:schemeClr>
                </a:solidFill>
              </a:rPr>
              <a:t>CartujaDotNet</a:t>
            </a: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4"/>
            <a:ext cx="5538568" cy="772418"/>
          </a:xfrm>
          <a:prstGeom prst="rect">
            <a:avLst/>
          </a:prstGeom>
          <a:noFill/>
        </p:spPr>
        <p:txBody>
          <a:bodyPr wrap="square" lIns="179285" tIns="143428" rIns="179285" bIns="143428" rtlCol="0">
            <a:spAutoFit/>
          </a:bodyPr>
          <a:lstStyle/>
          <a:p>
            <a:pPr defTabSz="914367">
              <a:spcAft>
                <a:spcPts val="588"/>
              </a:spcAft>
              <a:defRPr/>
            </a:pPr>
            <a:r>
              <a:rPr lang="en-US" sz="3137" dirty="0" err="1">
                <a:solidFill>
                  <a:schemeClr val="bg1">
                    <a:lumMod val="50000"/>
                  </a:schemeClr>
                </a:solidFill>
                <a:latin typeface="Segoe UI Light"/>
              </a:rPr>
              <a:t>Principales</a:t>
            </a:r>
            <a:r>
              <a:rPr lang="en-US" sz="3137" dirty="0">
                <a:solidFill>
                  <a:schemeClr val="bg1">
                    <a:lumMod val="50000"/>
                  </a:schemeClr>
                </a:solidFill>
                <a:latin typeface="Segoe UI Light"/>
              </a:rPr>
              <a:t> </a:t>
            </a:r>
            <a:r>
              <a:rPr lang="en-US" sz="3137" dirty="0" err="1">
                <a:solidFill>
                  <a:schemeClr val="bg1">
                    <a:lumMod val="50000"/>
                  </a:schemeClr>
                </a:solidFill>
                <a:latin typeface="Segoe UI Light"/>
              </a:rPr>
              <a:t>características</a:t>
            </a:r>
            <a:endParaRPr lang="en-US" sz="2353" dirty="0">
              <a:solidFill>
                <a:schemeClr val="bg1">
                  <a:lumMod val="50000"/>
                </a:schemeClr>
              </a:solidFill>
              <a:latin typeface="Segoe UI Light"/>
            </a:endParaRPr>
          </a:p>
        </p:txBody>
      </p:sp>
      <p:sp>
        <p:nvSpPr>
          <p:cNvPr id="9" name="Rectangle 8"/>
          <p:cNvSpPr/>
          <p:nvPr/>
        </p:nvSpPr>
        <p:spPr>
          <a:xfrm>
            <a:off x="269239" y="2459346"/>
            <a:ext cx="6175949" cy="3046988"/>
          </a:xfrm>
          <a:prstGeom prst="rect">
            <a:avLst/>
          </a:prstGeom>
        </p:spPr>
        <p:txBody>
          <a:bodyPr wrap="square">
            <a:spAutoFit/>
          </a:bodyPr>
          <a:lstStyle/>
          <a:p>
            <a:pPr marL="457200" indent="-457200">
              <a:buFont typeface="+mj-lt"/>
              <a:buAutoNum type="arabicPeriod"/>
            </a:pPr>
            <a:r>
              <a:rPr lang="en-IN" sz="3200" dirty="0" err="1"/>
              <a:t>Cámara</a:t>
            </a:r>
            <a:endParaRPr lang="en-IN" sz="3200" dirty="0"/>
          </a:p>
          <a:p>
            <a:pPr marL="457200" indent="-457200">
              <a:buFont typeface="+mj-lt"/>
              <a:buAutoNum type="arabicPeriod"/>
            </a:pPr>
            <a:r>
              <a:rPr lang="en-IN" sz="3200" dirty="0"/>
              <a:t>PC</a:t>
            </a:r>
          </a:p>
          <a:p>
            <a:pPr marL="457200" indent="-457200">
              <a:buFont typeface="+mj-lt"/>
              <a:buAutoNum type="arabicPeriod"/>
            </a:pPr>
            <a:r>
              <a:rPr lang="en-IN" sz="3200" dirty="0" err="1"/>
              <a:t>Lentes</a:t>
            </a:r>
            <a:endParaRPr lang="en-IN" sz="3200" dirty="0"/>
          </a:p>
          <a:p>
            <a:pPr marL="457200" indent="-457200">
              <a:buFont typeface="+mj-lt"/>
              <a:buAutoNum type="arabicPeriod"/>
            </a:pPr>
            <a:r>
              <a:rPr lang="en-IN" sz="3200" dirty="0"/>
              <a:t>Audio</a:t>
            </a:r>
          </a:p>
          <a:p>
            <a:pPr marL="457200" indent="-457200">
              <a:buFont typeface="+mj-lt"/>
              <a:buAutoNum type="arabicPeriod"/>
            </a:pPr>
            <a:r>
              <a:rPr lang="en-IN" sz="3200" dirty="0" err="1"/>
              <a:t>Sensores</a:t>
            </a:r>
            <a:endParaRPr lang="en-IN" sz="3200" dirty="0"/>
          </a:p>
          <a:p>
            <a:pPr marL="457200" indent="-457200">
              <a:buFont typeface="+mj-lt"/>
              <a:buAutoNum type="arabicPeriod"/>
            </a:pPr>
            <a:r>
              <a:rPr lang="en-IN" sz="3200" dirty="0" err="1"/>
              <a:t>Botones</a:t>
            </a:r>
            <a:endParaRPr lang="en-IN" sz="3200" dirty="0"/>
          </a:p>
        </p:txBody>
      </p:sp>
      <p:pic>
        <p:nvPicPr>
          <p:cNvPr id="6" name="Content Placeholder 4" descr="ff_hololens_2.png"/>
          <p:cNvPicPr>
            <a:picLocks noGrp="1" noChangeAspect="1"/>
          </p:cNvPicPr>
          <p:nvPr/>
        </p:nvPicPr>
        <p:blipFill>
          <a:blip r:embed="rId3" cstate="print"/>
          <a:stretch>
            <a:fillRect/>
          </a:stretch>
        </p:blipFill>
        <p:spPr>
          <a:xfrm>
            <a:off x="7405826" y="2209692"/>
            <a:ext cx="4038600" cy="1625425"/>
          </a:xfrm>
          <a:prstGeom prst="rect">
            <a:avLst/>
          </a:prstGeom>
        </p:spPr>
      </p:pic>
    </p:spTree>
    <p:extLst>
      <p:ext uri="{BB962C8B-B14F-4D97-AF65-F5344CB8AC3E}">
        <p14:creationId xmlns:p14="http://schemas.microsoft.com/office/powerpoint/2010/main" val="23837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4"/>
            <a:ext cx="5538568" cy="772418"/>
          </a:xfrm>
          <a:prstGeom prst="rect">
            <a:avLst/>
          </a:prstGeom>
          <a:noFill/>
        </p:spPr>
        <p:txBody>
          <a:bodyPr wrap="square" lIns="179285" tIns="143428" rIns="179285" bIns="143428" rtlCol="0">
            <a:spAutoFit/>
          </a:bodyPr>
          <a:lstStyle/>
          <a:p>
            <a:pPr defTabSz="914367">
              <a:spcAft>
                <a:spcPts val="588"/>
              </a:spcAft>
              <a:defRPr/>
            </a:pPr>
            <a:r>
              <a:rPr lang="en-US" sz="3137" dirty="0" err="1">
                <a:solidFill>
                  <a:schemeClr val="bg1">
                    <a:lumMod val="50000"/>
                  </a:schemeClr>
                </a:solidFill>
                <a:latin typeface="Segoe UI Light"/>
              </a:rPr>
              <a:t>Características</a:t>
            </a:r>
            <a:endParaRPr lang="en-US" sz="2353" dirty="0">
              <a:solidFill>
                <a:schemeClr val="bg1">
                  <a:lumMod val="50000"/>
                </a:schemeClr>
              </a:solidFill>
              <a:latin typeface="Segoe UI Light"/>
            </a:endParaRPr>
          </a:p>
        </p:txBody>
      </p:sp>
      <p:sp>
        <p:nvSpPr>
          <p:cNvPr id="9" name="Rectangle 8"/>
          <p:cNvSpPr/>
          <p:nvPr/>
        </p:nvSpPr>
        <p:spPr>
          <a:xfrm>
            <a:off x="284207" y="2459516"/>
            <a:ext cx="6175949" cy="3477875"/>
          </a:xfrm>
          <a:prstGeom prst="rect">
            <a:avLst/>
          </a:prstGeom>
        </p:spPr>
        <p:txBody>
          <a:bodyPr wrap="square">
            <a:spAutoFit/>
          </a:bodyPr>
          <a:lstStyle/>
          <a:p>
            <a:r>
              <a:rPr lang="es-ES" sz="2000" b="1" dirty="0"/>
              <a:t>Intel </a:t>
            </a:r>
            <a:r>
              <a:rPr lang="es-ES" sz="2000" b="1" dirty="0" err="1"/>
              <a:t>Atom</a:t>
            </a:r>
            <a:r>
              <a:rPr lang="es-ES" sz="2000" b="1" dirty="0"/>
              <a:t> x5-Z8100</a:t>
            </a:r>
          </a:p>
          <a:p>
            <a:r>
              <a:rPr lang="es-ES" sz="2000" b="1" dirty="0"/>
              <a:t>2 GB RAM</a:t>
            </a:r>
          </a:p>
          <a:p>
            <a:r>
              <a:rPr lang="es-ES" sz="2000" b="1" dirty="0"/>
              <a:t>64 GB HDD (54GB espacio libre)</a:t>
            </a:r>
          </a:p>
          <a:p>
            <a:r>
              <a:rPr lang="es-ES" sz="2000" b="1" dirty="0"/>
              <a:t>4 cámaras de entorno (“Kinect”)</a:t>
            </a:r>
          </a:p>
          <a:p>
            <a:r>
              <a:rPr lang="es-ES" sz="2000" b="1" dirty="0"/>
              <a:t>4 Micrófonos (2 laterales cancelación ruido)</a:t>
            </a:r>
          </a:p>
          <a:p>
            <a:r>
              <a:rPr lang="es-ES" sz="2000" b="1" dirty="0"/>
              <a:t>GPU/HPU</a:t>
            </a:r>
          </a:p>
          <a:p>
            <a:r>
              <a:rPr lang="es-ES" sz="2000" b="1" dirty="0"/>
              <a:t>2-3h duración batería (uso intenso entorno a 2h)</a:t>
            </a:r>
          </a:p>
          <a:p>
            <a:r>
              <a:rPr lang="es-ES" sz="2000" b="1" dirty="0"/>
              <a:t>Windows 10 32 bits</a:t>
            </a:r>
          </a:p>
          <a:p>
            <a:endParaRPr lang="es-ES" sz="2000" b="1" dirty="0"/>
          </a:p>
          <a:p>
            <a:r>
              <a:rPr lang="es-ES" sz="2000" b="1" dirty="0"/>
              <a:t>Apps oscilan entre 20MB  200MB.</a:t>
            </a:r>
          </a:p>
          <a:p>
            <a:endParaRPr lang="en-IN" sz="2000" dirty="0"/>
          </a:p>
        </p:txBody>
      </p:sp>
      <p:pic>
        <p:nvPicPr>
          <p:cNvPr id="3074" name="Picture 2" descr="Holo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241" y="2209692"/>
            <a:ext cx="59055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42" presetClass="entr" presetSubtype="0"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animEffect transition="in" filter="fade">
                                      <p:cBhvr>
                                        <p:cTn id="41" dur="1000"/>
                                        <p:tgtEl>
                                          <p:spTgt spid="3074"/>
                                        </p:tgtEl>
                                      </p:cBhvr>
                                    </p:animEffect>
                                    <p:anim calcmode="lin" valueType="num">
                                      <p:cBhvr>
                                        <p:cTn id="42" dur="1000" fill="hold"/>
                                        <p:tgtEl>
                                          <p:spTgt spid="3074"/>
                                        </p:tgtEl>
                                        <p:attrNameLst>
                                          <p:attrName>ppt_x</p:attrName>
                                        </p:attrNameLst>
                                      </p:cBhvr>
                                      <p:tavLst>
                                        <p:tav tm="0">
                                          <p:val>
                                            <p:strVal val="#ppt_x"/>
                                          </p:val>
                                        </p:tav>
                                        <p:tav tm="100000">
                                          <p:val>
                                            <p:strVal val="#ppt_x"/>
                                          </p:val>
                                        </p:tav>
                                      </p:tavLst>
                                    </p:anim>
                                    <p:anim calcmode="lin" valueType="num">
                                      <p:cBhvr>
                                        <p:cTn id="43"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a:t>Las Hololens </a:t>
            </a:r>
            <a:r>
              <a:rPr lang="en-US" sz="6000" dirty="0" err="1"/>
              <a:t>en</a:t>
            </a:r>
            <a:r>
              <a:rPr lang="en-US" sz="6000" dirty="0"/>
              <a:t> </a:t>
            </a:r>
            <a:r>
              <a:rPr lang="en-US" sz="6000" dirty="0" err="1"/>
              <a:t>detalle</a:t>
            </a:r>
            <a:endParaRPr lang="en-US" sz="6000" dirty="0"/>
          </a:p>
        </p:txBody>
      </p:sp>
    </p:spTree>
    <p:extLst>
      <p:ext uri="{BB962C8B-B14F-4D97-AF65-F5344CB8AC3E}">
        <p14:creationId xmlns:p14="http://schemas.microsoft.com/office/powerpoint/2010/main" val="279299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t>
            </a:r>
            <a:r>
              <a:rPr lang="en-US" dirty="0" err="1"/>
              <a:t>Cómo</a:t>
            </a:r>
            <a:r>
              <a:rPr lang="en-US" dirty="0"/>
              <a:t> </a:t>
            </a:r>
            <a:r>
              <a:rPr lang="en-US" dirty="0" err="1"/>
              <a:t>funcionan</a:t>
            </a:r>
            <a:r>
              <a:rPr lang="en-US" dirty="0"/>
              <a:t>?</a:t>
            </a:r>
          </a:p>
        </p:txBody>
      </p:sp>
    </p:spTree>
    <p:extLst>
      <p:ext uri="{BB962C8B-B14F-4D97-AF65-F5344CB8AC3E}">
        <p14:creationId xmlns:p14="http://schemas.microsoft.com/office/powerpoint/2010/main" val="32117247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Cómo</a:t>
            </a:r>
            <a:r>
              <a:rPr lang="en-US" dirty="0"/>
              <a:t> </a:t>
            </a:r>
            <a:r>
              <a:rPr lang="en-US" dirty="0" err="1"/>
              <a:t>funcionan</a:t>
            </a:r>
            <a:r>
              <a:rPr lang="en-US" dirty="0"/>
              <a:t>?</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4517070"/>
          </a:xfrm>
          <a:prstGeom prst="rect">
            <a:avLst/>
          </a:prstGeom>
        </p:spPr>
        <p:txBody>
          <a:bodyPr wrap="square">
            <a:spAutoFit/>
          </a:bodyPr>
          <a:lstStyle/>
          <a:p>
            <a:r>
              <a:rPr lang="en-IN" sz="2400" dirty="0"/>
              <a:t>1. </a:t>
            </a:r>
            <a:r>
              <a:rPr lang="en-IN" sz="2400" b="1" dirty="0" err="1"/>
              <a:t>Lentes</a:t>
            </a:r>
            <a:r>
              <a:rPr lang="en-IN" sz="2400" dirty="0"/>
              <a:t>:- Microsoft </a:t>
            </a:r>
            <a:r>
              <a:rPr lang="en-IN" sz="2400" dirty="0" err="1"/>
              <a:t>hololens</a:t>
            </a:r>
            <a:r>
              <a:rPr lang="en-IN" sz="2400" dirty="0"/>
              <a:t> </a:t>
            </a:r>
            <a:r>
              <a:rPr lang="en-IN" sz="2400" dirty="0" err="1"/>
              <a:t>cuenta</a:t>
            </a:r>
            <a:r>
              <a:rPr lang="en-IN" sz="2400" dirty="0"/>
              <a:t> con un display con </a:t>
            </a:r>
            <a:r>
              <a:rPr lang="en-IN" sz="2400" dirty="0" err="1"/>
              <a:t>tres</a:t>
            </a:r>
            <a:r>
              <a:rPr lang="en-IN" sz="2400" dirty="0"/>
              <a:t> </a:t>
            </a:r>
            <a:r>
              <a:rPr lang="en-IN" sz="2400" dirty="0" err="1"/>
              <a:t>cristales</a:t>
            </a:r>
            <a:r>
              <a:rPr lang="en-IN" sz="2400" dirty="0"/>
              <a:t> (RGB, primero </a:t>
            </a:r>
            <a:r>
              <a:rPr lang="en-IN" sz="2400" dirty="0" err="1"/>
              <a:t>verde</a:t>
            </a:r>
            <a:r>
              <a:rPr lang="en-IN" sz="2400" dirty="0"/>
              <a:t>) </a:t>
            </a:r>
            <a:r>
              <a:rPr lang="en-IN" sz="2400" dirty="0" err="1"/>
              <a:t>trasparentes</a:t>
            </a:r>
            <a:r>
              <a:rPr lang="en-IN" sz="2400" dirty="0"/>
              <a:t> </a:t>
            </a:r>
            <a:r>
              <a:rPr lang="en-IN" sz="2400" dirty="0" err="1"/>
              <a:t>por</a:t>
            </a:r>
            <a:r>
              <a:rPr lang="en-IN" sz="2400" dirty="0"/>
              <a:t> lo que se </a:t>
            </a:r>
            <a:r>
              <a:rPr lang="en-IN" sz="2400" dirty="0" err="1"/>
              <a:t>puede</a:t>
            </a:r>
            <a:r>
              <a:rPr lang="en-IN" sz="2400" dirty="0"/>
              <a:t> </a:t>
            </a:r>
            <a:r>
              <a:rPr lang="en-IN" sz="2400" dirty="0" err="1"/>
              <a:t>ver</a:t>
            </a:r>
            <a:r>
              <a:rPr lang="en-IN" sz="2400" dirty="0"/>
              <a:t> el </a:t>
            </a:r>
            <a:r>
              <a:rPr lang="en-IN" sz="2400" dirty="0" err="1"/>
              <a:t>mundo</a:t>
            </a:r>
            <a:r>
              <a:rPr lang="en-IN" sz="2400" dirty="0"/>
              <a:t> real </a:t>
            </a:r>
            <a:r>
              <a:rPr lang="en-IN" sz="2400" dirty="0" err="1"/>
              <a:t>atraves</a:t>
            </a:r>
            <a:r>
              <a:rPr lang="en-IN" sz="2400" dirty="0"/>
              <a:t> de </a:t>
            </a:r>
            <a:r>
              <a:rPr lang="en-IN" sz="2400" dirty="0" err="1"/>
              <a:t>ellas</a:t>
            </a:r>
            <a:r>
              <a:rPr lang="en-IN" sz="2400" dirty="0"/>
              <a:t>. Para </a:t>
            </a:r>
            <a:r>
              <a:rPr lang="en-IN" sz="2400" dirty="0" err="1"/>
              <a:t>crear</a:t>
            </a:r>
            <a:r>
              <a:rPr lang="en-IN" sz="2400" dirty="0"/>
              <a:t> la imagen </a:t>
            </a:r>
            <a:r>
              <a:rPr lang="en-IN" sz="2400" dirty="0" err="1"/>
              <a:t>holográfica</a:t>
            </a:r>
            <a:r>
              <a:rPr lang="en-IN" sz="2400" dirty="0"/>
              <a:t>, se </a:t>
            </a:r>
            <a:r>
              <a:rPr lang="en-IN" sz="2400" dirty="0" err="1"/>
              <a:t>utilizan</a:t>
            </a:r>
            <a:r>
              <a:rPr lang="en-IN" sz="2400" dirty="0"/>
              <a:t> </a:t>
            </a:r>
            <a:r>
              <a:rPr lang="en-IN" sz="2400" dirty="0" err="1"/>
              <a:t>partículas</a:t>
            </a:r>
            <a:r>
              <a:rPr lang="en-IN" sz="2400" dirty="0"/>
              <a:t> de luz </a:t>
            </a:r>
            <a:r>
              <a:rPr lang="en-IN" sz="2400" dirty="0" err="1"/>
              <a:t>incidiendo</a:t>
            </a:r>
            <a:r>
              <a:rPr lang="en-IN" sz="2400" dirty="0"/>
              <a:t> </a:t>
            </a:r>
            <a:r>
              <a:rPr lang="en-IN" sz="2400" dirty="0" err="1"/>
              <a:t>millones</a:t>
            </a:r>
            <a:r>
              <a:rPr lang="en-IN" sz="2400" dirty="0"/>
              <a:t> de </a:t>
            </a:r>
            <a:r>
              <a:rPr lang="en-IN" sz="2400" dirty="0" err="1"/>
              <a:t>veces</a:t>
            </a:r>
            <a:r>
              <a:rPr lang="en-IN" sz="2400" dirty="0"/>
              <a:t>. </a:t>
            </a:r>
            <a:r>
              <a:rPr lang="es-ES" sz="2400" dirty="0"/>
              <a:t>A continuación, los fotones entran en las lentes, en las que rebotan entre las capas de cristales y finalmente llegan al ojo del usuario.</a:t>
            </a:r>
          </a:p>
          <a:p>
            <a:endParaRPr lang="en-IN" sz="2400" dirty="0"/>
          </a:p>
          <a:p>
            <a:r>
              <a:rPr lang="en-IN" sz="2400" dirty="0"/>
              <a:t>2. </a:t>
            </a:r>
            <a:r>
              <a:rPr lang="en-IN" sz="2400" b="1" dirty="0" err="1"/>
              <a:t>Sensores</a:t>
            </a:r>
            <a:r>
              <a:rPr lang="en-IN" sz="2400" dirty="0"/>
              <a:t>:- </a:t>
            </a:r>
            <a:r>
              <a:rPr lang="en-IN" sz="2400" dirty="0" err="1"/>
              <a:t>Mútiples</a:t>
            </a:r>
            <a:r>
              <a:rPr lang="en-IN" sz="2400" dirty="0"/>
              <a:t> sensors. El sensor de  tracking </a:t>
            </a:r>
            <a:r>
              <a:rPr lang="en-IN" sz="2400" dirty="0" err="1"/>
              <a:t>permite</a:t>
            </a:r>
            <a:r>
              <a:rPr lang="en-IN" sz="2400" dirty="0"/>
              <a:t> </a:t>
            </a:r>
            <a:r>
              <a:rPr lang="en-IN" sz="2400" dirty="0" err="1"/>
              <a:t>ajustar</a:t>
            </a:r>
            <a:r>
              <a:rPr lang="en-IN" sz="2400" dirty="0"/>
              <a:t> </a:t>
            </a:r>
            <a:r>
              <a:rPr lang="en-IN" sz="2400" dirty="0" err="1"/>
              <a:t>posiciones</a:t>
            </a:r>
            <a:r>
              <a:rPr lang="en-IN" sz="2400" dirty="0"/>
              <a:t> </a:t>
            </a:r>
            <a:r>
              <a:rPr lang="en-IN" sz="2400" dirty="0" err="1"/>
              <a:t>en</a:t>
            </a:r>
            <a:r>
              <a:rPr lang="en-IN" sz="2400" dirty="0"/>
              <a:t> el display. </a:t>
            </a:r>
            <a:r>
              <a:rPr lang="en-IN" sz="2400" dirty="0" err="1"/>
              <a:t>Cuenta</a:t>
            </a:r>
            <a:r>
              <a:rPr lang="en-IN" sz="2400" dirty="0"/>
              <a:t> con </a:t>
            </a:r>
            <a:r>
              <a:rPr lang="en-IN" sz="2400" dirty="0" err="1"/>
              <a:t>sensores</a:t>
            </a:r>
            <a:r>
              <a:rPr lang="en-IN" sz="2400" dirty="0"/>
              <a:t> de </a:t>
            </a:r>
            <a:r>
              <a:rPr lang="en-IN" sz="2400" dirty="0" err="1"/>
              <a:t>tipo</a:t>
            </a:r>
            <a:r>
              <a:rPr lang="en-IN" sz="2400" dirty="0"/>
              <a:t> </a:t>
            </a:r>
            <a:r>
              <a:rPr lang="en-IN" sz="2400" dirty="0" err="1"/>
              <a:t>movimiento</a:t>
            </a:r>
            <a:r>
              <a:rPr lang="en-IN" sz="2400" dirty="0"/>
              <a:t>. </a:t>
            </a:r>
            <a:r>
              <a:rPr lang="en-IN" sz="2400" dirty="0" err="1"/>
              <a:t>Detecta</a:t>
            </a:r>
            <a:r>
              <a:rPr lang="en-IN" sz="2400" dirty="0"/>
              <a:t> las </a:t>
            </a:r>
            <a:r>
              <a:rPr lang="en-IN" sz="2400" dirty="0" err="1"/>
              <a:t>manos</a:t>
            </a:r>
            <a:r>
              <a:rPr lang="en-IN" sz="2400" dirty="0"/>
              <a:t>, las </a:t>
            </a:r>
            <a:r>
              <a:rPr lang="en-IN" sz="2400" dirty="0" err="1"/>
              <a:t>manos</a:t>
            </a:r>
            <a:r>
              <a:rPr lang="en-IN" sz="2400" dirty="0"/>
              <a:t> se </a:t>
            </a:r>
            <a:r>
              <a:rPr lang="en-IN" sz="2400" dirty="0" err="1"/>
              <a:t>utilizan</a:t>
            </a:r>
            <a:r>
              <a:rPr lang="en-IN" sz="2400" dirty="0"/>
              <a:t> </a:t>
            </a:r>
            <a:r>
              <a:rPr lang="en-IN" sz="2400" dirty="0" err="1"/>
              <a:t>como</a:t>
            </a:r>
            <a:r>
              <a:rPr lang="en-IN" sz="2400" dirty="0"/>
              <a:t> </a:t>
            </a:r>
            <a:r>
              <a:rPr lang="en-IN" sz="2400" dirty="0" err="1"/>
              <a:t>punto</a:t>
            </a:r>
            <a:r>
              <a:rPr lang="en-IN" sz="2400" dirty="0"/>
              <a:t> de entrada, el </a:t>
            </a:r>
            <a:r>
              <a:rPr lang="en-IN" sz="2400" dirty="0" err="1"/>
              <a:t>usuario</a:t>
            </a:r>
            <a:r>
              <a:rPr lang="en-IN" sz="2400" dirty="0"/>
              <a:t> </a:t>
            </a:r>
            <a:r>
              <a:rPr lang="en-IN" sz="2400" dirty="0" err="1"/>
              <a:t>puede</a:t>
            </a:r>
            <a:r>
              <a:rPr lang="en-IN" sz="2400" dirty="0"/>
              <a:t> </a:t>
            </a:r>
            <a:r>
              <a:rPr lang="en-IN" sz="2400" dirty="0" err="1"/>
              <a:t>interactuar</a:t>
            </a:r>
            <a:r>
              <a:rPr lang="en-IN" sz="2400" dirty="0"/>
              <a:t> con </a:t>
            </a:r>
            <a:r>
              <a:rPr lang="en-IN" sz="2400" dirty="0" err="1"/>
              <a:t>gestos</a:t>
            </a:r>
            <a:r>
              <a:rPr lang="en-IN" sz="2400" dirty="0"/>
              <a:t> y </a:t>
            </a:r>
            <a:r>
              <a:rPr lang="en-IN" sz="2400" dirty="0" err="1"/>
              <a:t>movimientos</a:t>
            </a:r>
            <a:r>
              <a:rPr lang="en-IN" sz="2400" dirty="0"/>
              <a:t>.</a:t>
            </a:r>
          </a:p>
          <a:p>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308637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Cómo</a:t>
            </a:r>
            <a:r>
              <a:rPr lang="en-US" dirty="0"/>
              <a:t> </a:t>
            </a:r>
            <a:r>
              <a:rPr lang="en-US" dirty="0" err="1"/>
              <a:t>funcionan</a:t>
            </a:r>
            <a:r>
              <a:rPr lang="en-US" dirty="0"/>
              <a:t>?</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2670411"/>
          </a:xfrm>
          <a:prstGeom prst="rect">
            <a:avLst/>
          </a:prstGeom>
        </p:spPr>
        <p:txBody>
          <a:bodyPr wrap="square">
            <a:spAutoFit/>
          </a:bodyPr>
          <a:lstStyle/>
          <a:p>
            <a:r>
              <a:rPr lang="en-IN" sz="2400" dirty="0"/>
              <a:t>3. </a:t>
            </a:r>
            <a:r>
              <a:rPr lang="en-IN" sz="2400" b="1" dirty="0"/>
              <a:t>PC</a:t>
            </a:r>
            <a:r>
              <a:rPr lang="en-IN" sz="2400" dirty="0"/>
              <a:t>:- Las </a:t>
            </a:r>
            <a:r>
              <a:rPr lang="en-IN" sz="2400" dirty="0" err="1"/>
              <a:t>Hololens</a:t>
            </a:r>
            <a:r>
              <a:rPr lang="en-IN" sz="2400" dirty="0"/>
              <a:t> non son un </a:t>
            </a:r>
            <a:r>
              <a:rPr lang="en-IN" sz="2400" dirty="0" err="1"/>
              <a:t>sencillo</a:t>
            </a:r>
            <a:r>
              <a:rPr lang="en-IN" sz="2400" dirty="0"/>
              <a:t> visor </a:t>
            </a:r>
            <a:r>
              <a:rPr lang="en-IN" sz="2400" dirty="0" err="1"/>
              <a:t>conectado</a:t>
            </a:r>
            <a:r>
              <a:rPr lang="en-IN" sz="2400" dirty="0"/>
              <a:t> a un PC, </a:t>
            </a:r>
            <a:r>
              <a:rPr lang="en-IN" sz="2400" dirty="0" err="1"/>
              <a:t>es</a:t>
            </a:r>
            <a:r>
              <a:rPr lang="en-IN" sz="2400" dirty="0"/>
              <a:t> un PC </a:t>
            </a:r>
            <a:r>
              <a:rPr lang="en-IN" sz="2400" dirty="0" err="1"/>
              <a:t>en</a:t>
            </a:r>
            <a:r>
              <a:rPr lang="en-IN" sz="2400" dirty="0"/>
              <a:t> </a:t>
            </a:r>
            <a:r>
              <a:rPr lang="en-IN" sz="2400" dirty="0" err="1"/>
              <a:t>sí</a:t>
            </a:r>
            <a:r>
              <a:rPr lang="en-IN" sz="2400" dirty="0"/>
              <a:t> </a:t>
            </a:r>
            <a:r>
              <a:rPr lang="en-IN" sz="2400" dirty="0" err="1"/>
              <a:t>mismo</a:t>
            </a:r>
            <a:r>
              <a:rPr lang="en-IN" sz="2400" dirty="0"/>
              <a:t>. </a:t>
            </a:r>
            <a:r>
              <a:rPr lang="en-IN" sz="2400" dirty="0" err="1"/>
              <a:t>Cuentan</a:t>
            </a:r>
            <a:r>
              <a:rPr lang="en-IN" sz="2400" dirty="0"/>
              <a:t> con CPU,GPU, </a:t>
            </a:r>
            <a:r>
              <a:rPr lang="en-IN" sz="2400" dirty="0" err="1"/>
              <a:t>batería</a:t>
            </a:r>
            <a:r>
              <a:rPr lang="en-IN" sz="2400" dirty="0"/>
              <a:t> e </a:t>
            </a:r>
            <a:r>
              <a:rPr lang="en-IN" sz="2400" dirty="0" err="1"/>
              <a:t>incluso</a:t>
            </a:r>
            <a:r>
              <a:rPr lang="en-IN" sz="2400" dirty="0"/>
              <a:t> HPU (holographic </a:t>
            </a:r>
            <a:r>
              <a:rPr lang="en-IN" sz="2400" dirty="0" err="1"/>
              <a:t>proceesing</a:t>
            </a:r>
            <a:r>
              <a:rPr lang="en-IN" sz="2400" dirty="0"/>
              <a:t> unit).</a:t>
            </a:r>
          </a:p>
          <a:p>
            <a:pPr>
              <a:buNone/>
            </a:pPr>
            <a:endParaRPr lang="en-IN" sz="2400" dirty="0"/>
          </a:p>
          <a:p>
            <a:r>
              <a:rPr lang="en-IN" sz="2400" dirty="0"/>
              <a:t>4. </a:t>
            </a:r>
            <a:r>
              <a:rPr lang="en-IN" sz="2400" b="1" dirty="0" err="1"/>
              <a:t>Cámara</a:t>
            </a:r>
            <a:r>
              <a:rPr lang="en-IN" sz="2400" dirty="0"/>
              <a:t>:- </a:t>
            </a:r>
            <a:r>
              <a:rPr lang="es-ES" sz="2400" dirty="0"/>
              <a:t>la cámara de profundidad de </a:t>
            </a:r>
            <a:r>
              <a:rPr lang="es-ES" sz="2400" dirty="0" err="1"/>
              <a:t>hololens</a:t>
            </a:r>
            <a:r>
              <a:rPr lang="es-ES" sz="2400" dirty="0"/>
              <a:t> tiene un campo de visión que se extiende 120 por 120 grados, por lo que puede captar lo que las manos están haciendo, incluso cuando están casi extendidas.</a:t>
            </a:r>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84297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Cómo</a:t>
            </a:r>
            <a:r>
              <a:rPr lang="en-US" dirty="0"/>
              <a:t> </a:t>
            </a:r>
            <a:r>
              <a:rPr lang="en-US" dirty="0" err="1"/>
              <a:t>funcionan</a:t>
            </a:r>
            <a:r>
              <a:rPr lang="en-US" dirty="0"/>
              <a:t>?</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2301079"/>
          </a:xfrm>
          <a:prstGeom prst="rect">
            <a:avLst/>
          </a:prstGeom>
        </p:spPr>
        <p:txBody>
          <a:bodyPr wrap="square">
            <a:spAutoFit/>
          </a:bodyPr>
          <a:lstStyle/>
          <a:p>
            <a:r>
              <a:rPr lang="en-IN" sz="2400" dirty="0"/>
              <a:t>5. </a:t>
            </a:r>
            <a:r>
              <a:rPr lang="en-IN" sz="2400" b="1" dirty="0" err="1"/>
              <a:t>Ventilación</a:t>
            </a:r>
            <a:r>
              <a:rPr lang="en-IN" sz="2400" dirty="0"/>
              <a:t>:- A </a:t>
            </a:r>
            <a:r>
              <a:rPr lang="en-IN" sz="2400" dirty="0" err="1"/>
              <a:t>pesar</a:t>
            </a:r>
            <a:r>
              <a:rPr lang="en-IN" sz="2400" dirty="0"/>
              <a:t> de la CPU, GPU, etc. no </a:t>
            </a:r>
            <a:r>
              <a:rPr lang="en-IN" sz="2400" dirty="0" err="1"/>
              <a:t>cuenta</a:t>
            </a:r>
            <a:r>
              <a:rPr lang="en-IN" sz="2400" dirty="0"/>
              <a:t> con Sistema de </a:t>
            </a:r>
            <a:r>
              <a:rPr lang="en-IN" sz="2400" dirty="0" err="1"/>
              <a:t>ventilación</a:t>
            </a:r>
            <a:r>
              <a:rPr lang="en-IN" sz="2400" dirty="0"/>
              <a:t>.</a:t>
            </a:r>
          </a:p>
          <a:p>
            <a:endParaRPr lang="en-IN" sz="2400" dirty="0"/>
          </a:p>
          <a:p>
            <a:r>
              <a:rPr lang="en-IN" sz="2400" dirty="0"/>
              <a:t>6. </a:t>
            </a:r>
            <a:r>
              <a:rPr lang="en-IN" sz="2400" b="1" dirty="0" err="1"/>
              <a:t>Botones</a:t>
            </a:r>
            <a:r>
              <a:rPr lang="en-IN" sz="2400" dirty="0"/>
              <a:t>:- A la </a:t>
            </a:r>
            <a:r>
              <a:rPr lang="en-IN" sz="2400" dirty="0" err="1"/>
              <a:t>derecha</a:t>
            </a:r>
            <a:r>
              <a:rPr lang="en-IN" sz="2400" dirty="0"/>
              <a:t> con </a:t>
            </a:r>
            <a:r>
              <a:rPr lang="en-IN" sz="2400" dirty="0" err="1"/>
              <a:t>botones</a:t>
            </a:r>
            <a:r>
              <a:rPr lang="en-IN" sz="2400" dirty="0"/>
              <a:t> para </a:t>
            </a:r>
            <a:r>
              <a:rPr lang="en-IN" sz="2400" dirty="0" err="1"/>
              <a:t>ajustar</a:t>
            </a:r>
            <a:r>
              <a:rPr lang="en-IN" sz="2400" dirty="0"/>
              <a:t> volume y </a:t>
            </a:r>
            <a:r>
              <a:rPr lang="en-IN" sz="2400" dirty="0" err="1"/>
              <a:t>controlar</a:t>
            </a:r>
            <a:r>
              <a:rPr lang="en-IN" sz="2400" dirty="0"/>
              <a:t> el </a:t>
            </a:r>
            <a:r>
              <a:rPr lang="en-IN" sz="2400" dirty="0" err="1"/>
              <a:t>contraste</a:t>
            </a:r>
            <a:r>
              <a:rPr lang="en-IN" sz="2400" dirty="0"/>
              <a:t> de </a:t>
            </a:r>
            <a:r>
              <a:rPr lang="en-IN" sz="2400" dirty="0" err="1"/>
              <a:t>hologramas</a:t>
            </a:r>
            <a:r>
              <a:rPr lang="en-IN" sz="2400" dirty="0"/>
              <a:t>. </a:t>
            </a:r>
          </a:p>
          <a:p>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72752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Interacción</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2301079"/>
          </a:xfrm>
          <a:prstGeom prst="rect">
            <a:avLst/>
          </a:prstGeom>
        </p:spPr>
        <p:txBody>
          <a:bodyPr wrap="square">
            <a:spAutoFit/>
          </a:bodyPr>
          <a:lstStyle/>
          <a:p>
            <a:pPr marL="457200" indent="-457200">
              <a:buFont typeface="+mj-lt"/>
              <a:buAutoNum type="arabicPeriod"/>
            </a:pPr>
            <a:r>
              <a:rPr lang="en-IN" sz="2400" dirty="0"/>
              <a:t>Mirada (Gaze)</a:t>
            </a:r>
          </a:p>
          <a:p>
            <a:pPr marL="457200" indent="-457200">
              <a:buFont typeface="+mj-lt"/>
              <a:buAutoNum type="arabicPeriod"/>
            </a:pPr>
            <a:r>
              <a:rPr lang="en-IN" sz="2400" dirty="0" err="1"/>
              <a:t>Gestos</a:t>
            </a:r>
            <a:endParaRPr lang="en-IN" sz="2400" dirty="0"/>
          </a:p>
          <a:p>
            <a:pPr marL="457200" indent="-457200">
              <a:buFont typeface="+mj-lt"/>
              <a:buAutoNum type="arabicPeriod"/>
            </a:pPr>
            <a:r>
              <a:rPr lang="en-IN" sz="2400" dirty="0" err="1"/>
              <a:t>Voz</a:t>
            </a:r>
            <a:endParaRPr lang="en-IN" sz="2400" dirty="0"/>
          </a:p>
          <a:p>
            <a:pPr marL="457200" indent="-457200">
              <a:buFont typeface="+mj-lt"/>
              <a:buAutoNum type="arabicPeriod"/>
            </a:pPr>
            <a:r>
              <a:rPr lang="en-IN" sz="2400" dirty="0" err="1"/>
              <a:t>Sonido</a:t>
            </a:r>
            <a:r>
              <a:rPr lang="en-IN" sz="2400" dirty="0"/>
              <a:t> especial</a:t>
            </a:r>
          </a:p>
          <a:p>
            <a:pPr marL="457200" indent="-457200">
              <a:buFont typeface="+mj-lt"/>
              <a:buAutoNum type="arabicPeriod"/>
            </a:pPr>
            <a:r>
              <a:rPr lang="en-IN" sz="2400" dirty="0"/>
              <a:t>Spatial mapping</a:t>
            </a:r>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2089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a:t>Formas</a:t>
            </a:r>
            <a:r>
              <a:rPr lang="en-US" sz="6000" dirty="0"/>
              <a:t> de </a:t>
            </a:r>
            <a:r>
              <a:rPr lang="en-US" sz="6000" dirty="0" err="1"/>
              <a:t>interacción</a:t>
            </a:r>
            <a:endParaRPr lang="en-US" sz="6000" dirty="0"/>
          </a:p>
        </p:txBody>
      </p:sp>
    </p:spTree>
    <p:extLst>
      <p:ext uri="{BB962C8B-B14F-4D97-AF65-F5344CB8AC3E}">
        <p14:creationId xmlns:p14="http://schemas.microsoft.com/office/powerpoint/2010/main" val="5639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y </a:t>
            </a:r>
            <a:r>
              <a:rPr lang="en-US" dirty="0" err="1"/>
              <a:t>juegos</a:t>
            </a:r>
            <a:r>
              <a:rPr lang="en-US" dirty="0"/>
              <a:t>!</a:t>
            </a:r>
          </a:p>
        </p:txBody>
      </p:sp>
    </p:spTree>
    <p:extLst>
      <p:ext uri="{BB962C8B-B14F-4D97-AF65-F5344CB8AC3E}">
        <p14:creationId xmlns:p14="http://schemas.microsoft.com/office/powerpoint/2010/main" val="1835963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514350" indent="-514350">
              <a:buFont typeface="+mj-lt"/>
              <a:buAutoNum type="arabicPeriod"/>
            </a:pPr>
            <a:r>
              <a:rPr lang="en-US" sz="3200" dirty="0"/>
              <a:t>Qué no son las Hololens. VR vs AR.</a:t>
            </a:r>
          </a:p>
          <a:p>
            <a:pPr marL="514350" indent="-514350">
              <a:buFont typeface="+mj-lt"/>
              <a:buAutoNum type="arabicPeriod"/>
            </a:pPr>
            <a:r>
              <a:rPr lang="en-US" sz="3200" dirty="0"/>
              <a:t>¿Qué es un </a:t>
            </a:r>
            <a:r>
              <a:rPr lang="en-US" sz="3200" dirty="0" err="1"/>
              <a:t>Holograma</a:t>
            </a:r>
            <a:r>
              <a:rPr lang="en-US" sz="3200" dirty="0"/>
              <a:t>?</a:t>
            </a:r>
          </a:p>
          <a:p>
            <a:pPr marL="514350" indent="-514350">
              <a:buFont typeface="+mj-lt"/>
              <a:buAutoNum type="arabicPeriod"/>
            </a:pPr>
            <a:r>
              <a:rPr lang="en-US" sz="3200" dirty="0"/>
              <a:t>¿Qué son las Hololens?</a:t>
            </a:r>
          </a:p>
          <a:p>
            <a:pPr marL="514350" indent="-514350">
              <a:buFont typeface="+mj-lt"/>
              <a:buAutoNum type="arabicPeriod"/>
            </a:pPr>
            <a:r>
              <a:rPr lang="en-US" sz="3200" dirty="0" err="1"/>
              <a:t>Características</a:t>
            </a:r>
            <a:endParaRPr lang="en-US" sz="3200" dirty="0"/>
          </a:p>
          <a:p>
            <a:pPr marL="514350" indent="-514350">
              <a:buFont typeface="+mj-lt"/>
              <a:buAutoNum type="arabicPeriod"/>
            </a:pPr>
            <a:r>
              <a:rPr lang="en-US" sz="3200" dirty="0"/>
              <a:t>Apps </a:t>
            </a:r>
            <a:r>
              <a:rPr lang="en-US" sz="3200" dirty="0" err="1"/>
              <a:t>disponibles</a:t>
            </a:r>
            <a:endParaRPr lang="en-US" sz="3200" dirty="0"/>
          </a:p>
          <a:p>
            <a:pPr marL="514350" indent="-514350">
              <a:buFont typeface="+mj-lt"/>
              <a:buAutoNum type="arabicPeriod"/>
            </a:pPr>
            <a:r>
              <a:rPr lang="en-US" sz="3200" dirty="0"/>
              <a:t>Desarrollo</a:t>
            </a:r>
          </a:p>
        </p:txBody>
      </p:sp>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 </a:t>
            </a:r>
            <a:r>
              <a:rPr lang="en-US" dirty="0" err="1"/>
              <a:t>disponibles</a:t>
            </a:r>
            <a:endParaRPr lang="en-US" sz="3921" dirty="0">
              <a:gradFill>
                <a:gsLst>
                  <a:gs pos="10101">
                    <a:schemeClr val="tx1"/>
                  </a:gs>
                  <a:gs pos="54000">
                    <a:schemeClr val="tx1"/>
                  </a:gs>
                </a:gsLst>
                <a:lin ang="5400000" scaled="0"/>
              </a:gradFill>
            </a:endParaRPr>
          </a:p>
        </p:txBody>
      </p:sp>
      <p:pic>
        <p:nvPicPr>
          <p:cNvPr id="2050" name="Picture 2" descr="https://fortunedotcom.files.wordpress.com/2016/02/youngconker.png?w=840&amp;h=485&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39" y="1187620"/>
            <a:ext cx="8001000" cy="46196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hanselman.com/blog/content/binary/Windows-Live-Writer/716b019c003d_A6E4/MSHoloLens_MixedWorld_LivingRoom_LongBrowser_RGB_76ab905c-9ae0-4573-b34b-028c578ee9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762" y="1187620"/>
            <a:ext cx="6096000" cy="4067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techtimes.com/data/images/full/213704/microsoft-announces-list-of-apps-and-games-for-hololens-preorders-for-developers-start-toda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2762" y="2298942"/>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ytimg.com/vi/sMuJFKbylY4/maxresdefaul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39" y="1187620"/>
            <a:ext cx="9593775" cy="539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1000"/>
                                        <p:tgtEl>
                                          <p:spTgt spid="2054"/>
                                        </p:tgtEl>
                                      </p:cBhvr>
                                    </p:animEffect>
                                    <p:anim calcmode="lin" valueType="num">
                                      <p:cBhvr>
                                        <p:cTn id="22" dur="1000" fill="hold"/>
                                        <p:tgtEl>
                                          <p:spTgt spid="2054"/>
                                        </p:tgtEl>
                                        <p:attrNameLst>
                                          <p:attrName>ppt_x</p:attrName>
                                        </p:attrNameLst>
                                      </p:cBhvr>
                                      <p:tavLst>
                                        <p:tav tm="0">
                                          <p:val>
                                            <p:strVal val="#ppt_x"/>
                                          </p:val>
                                        </p:tav>
                                        <p:tav tm="100000">
                                          <p:val>
                                            <p:strVal val="#ppt_x"/>
                                          </p:val>
                                        </p:tav>
                                      </p:tavLst>
                                    </p:anim>
                                    <p:anim calcmode="lin" valueType="num">
                                      <p:cBhvr>
                                        <p:cTn id="23"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6"/>
                                        </p:tgtEl>
                                        <p:attrNameLst>
                                          <p:attrName>style.visibility</p:attrName>
                                        </p:attrNameLst>
                                      </p:cBhvr>
                                      <p:to>
                                        <p:strVal val="visible"/>
                                      </p:to>
                                    </p:set>
                                    <p:animEffect transition="in" filter="fade">
                                      <p:cBhvr>
                                        <p:cTn id="28" dur="1000"/>
                                        <p:tgtEl>
                                          <p:spTgt spid="2056"/>
                                        </p:tgtEl>
                                      </p:cBhvr>
                                    </p:animEffect>
                                    <p:anim calcmode="lin" valueType="num">
                                      <p:cBhvr>
                                        <p:cTn id="29" dur="1000" fill="hold"/>
                                        <p:tgtEl>
                                          <p:spTgt spid="2056"/>
                                        </p:tgtEl>
                                        <p:attrNameLst>
                                          <p:attrName>ppt_x</p:attrName>
                                        </p:attrNameLst>
                                      </p:cBhvr>
                                      <p:tavLst>
                                        <p:tav tm="0">
                                          <p:val>
                                            <p:strVal val="#ppt_x"/>
                                          </p:val>
                                        </p:tav>
                                        <p:tav tm="100000">
                                          <p:val>
                                            <p:strVal val="#ppt_x"/>
                                          </p:val>
                                        </p:tav>
                                      </p:tavLst>
                                    </p:anim>
                                    <p:anim calcmode="lin" valueType="num">
                                      <p:cBhvr>
                                        <p:cTn id="30"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 </a:t>
            </a:r>
            <a:r>
              <a:rPr lang="en-US" dirty="0" err="1"/>
              <a:t>disponibles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3778407"/>
          </a:xfrm>
          <a:prstGeom prst="rect">
            <a:avLst/>
          </a:prstGeom>
        </p:spPr>
        <p:txBody>
          <a:bodyPr wrap="square">
            <a:spAutoFit/>
          </a:bodyPr>
          <a:lstStyle/>
          <a:p>
            <a:pPr marL="342900" indent="-342900">
              <a:buFont typeface="Arial" panose="020B0604020202020204" pitchFamily="34" charset="0"/>
              <a:buChar char="•"/>
            </a:pPr>
            <a:r>
              <a:rPr lang="en-IN" sz="2400" dirty="0" err="1"/>
              <a:t>HoloTour</a:t>
            </a:r>
            <a:endParaRPr lang="en-IN" sz="2400" dirty="0"/>
          </a:p>
          <a:p>
            <a:pPr marL="342900" indent="-342900">
              <a:buFont typeface="Arial" panose="020B0604020202020204" pitchFamily="34" charset="0"/>
              <a:buChar char="•"/>
            </a:pPr>
            <a:r>
              <a:rPr lang="en-IN" sz="2400" dirty="0" err="1"/>
              <a:t>HoloStudio</a:t>
            </a:r>
            <a:endParaRPr lang="en-IN" sz="2400" dirty="0"/>
          </a:p>
          <a:p>
            <a:pPr marL="342900" indent="-342900">
              <a:buFont typeface="Arial" panose="020B0604020202020204" pitchFamily="34" charset="0"/>
              <a:buChar char="•"/>
            </a:pPr>
            <a:r>
              <a:rPr lang="en-IN" sz="2400" dirty="0" err="1"/>
              <a:t>Actiongram</a:t>
            </a:r>
            <a:endParaRPr lang="en-IN" sz="2400" dirty="0"/>
          </a:p>
          <a:p>
            <a:pPr marL="342900" indent="-342900">
              <a:buFont typeface="Arial" panose="020B0604020202020204" pitchFamily="34" charset="0"/>
              <a:buChar char="•"/>
            </a:pPr>
            <a:r>
              <a:rPr lang="en-IN" sz="2400" dirty="0" err="1"/>
              <a:t>RoboRaid</a:t>
            </a:r>
            <a:endParaRPr lang="en-IN" sz="2400" dirty="0"/>
          </a:p>
          <a:p>
            <a:pPr marL="342900" indent="-342900">
              <a:buFont typeface="Arial" panose="020B0604020202020204" pitchFamily="34" charset="0"/>
              <a:buChar char="•"/>
            </a:pPr>
            <a:r>
              <a:rPr lang="en-IN" sz="2400" dirty="0"/>
              <a:t>Fragments</a:t>
            </a:r>
          </a:p>
          <a:p>
            <a:pPr marL="342900" indent="-342900">
              <a:buFont typeface="Arial" panose="020B0604020202020204" pitchFamily="34" charset="0"/>
              <a:buChar char="•"/>
            </a:pPr>
            <a:r>
              <a:rPr lang="en-IN" sz="2400" dirty="0"/>
              <a:t>Young Conker</a:t>
            </a:r>
          </a:p>
          <a:p>
            <a:pPr marL="342900" indent="-342900">
              <a:buFont typeface="Arial" panose="020B0604020202020204" pitchFamily="34" charset="0"/>
              <a:buChar char="•"/>
            </a:pPr>
            <a:r>
              <a:rPr lang="en-IN" sz="2400" dirty="0"/>
              <a:t>Galaxy Explorer</a:t>
            </a:r>
          </a:p>
          <a:p>
            <a:pPr marL="342900" indent="-342900">
              <a:buFont typeface="Arial" panose="020B0604020202020204" pitchFamily="34" charset="0"/>
              <a:buChar char="•"/>
            </a:pPr>
            <a:r>
              <a:rPr lang="en-IN" sz="2400" dirty="0" err="1"/>
              <a:t>Etc</a:t>
            </a:r>
            <a:endParaRPr lang="en-IN" sz="2400" dirty="0"/>
          </a:p>
          <a:p>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332820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strike="sngStrike" dirty="0" err="1"/>
              <a:t>Jugando</a:t>
            </a:r>
            <a:r>
              <a:rPr lang="en-US" sz="6000" dirty="0"/>
              <a:t> </a:t>
            </a:r>
            <a:r>
              <a:rPr lang="en-US" sz="6000" dirty="0" err="1"/>
              <a:t>Probando</a:t>
            </a:r>
            <a:r>
              <a:rPr lang="en-US" sz="6000" dirty="0"/>
              <a:t> Apps</a:t>
            </a:r>
          </a:p>
        </p:txBody>
      </p:sp>
    </p:spTree>
    <p:extLst>
      <p:ext uri="{BB962C8B-B14F-4D97-AF65-F5344CB8AC3E}">
        <p14:creationId xmlns:p14="http://schemas.microsoft.com/office/powerpoint/2010/main" val="23568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Desarrollo</a:t>
            </a:r>
          </a:p>
        </p:txBody>
      </p:sp>
    </p:spTree>
    <p:extLst>
      <p:ext uri="{BB962C8B-B14F-4D97-AF65-F5344CB8AC3E}">
        <p14:creationId xmlns:p14="http://schemas.microsoft.com/office/powerpoint/2010/main" val="12358856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Desarrollo</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2670411"/>
          </a:xfrm>
          <a:prstGeom prst="rect">
            <a:avLst/>
          </a:prstGeom>
        </p:spPr>
        <p:txBody>
          <a:bodyPr wrap="square">
            <a:spAutoFit/>
          </a:bodyPr>
          <a:lstStyle/>
          <a:p>
            <a:r>
              <a:rPr lang="es-ES" sz="2400" dirty="0">
                <a:solidFill>
                  <a:srgbClr val="7F7F7F"/>
                </a:solidFill>
                <a:latin typeface="Segoe UI Light (Cuerpo)"/>
                <a:cs typeface="Helvetica Neue Light"/>
              </a:rPr>
              <a:t>El SDK:</a:t>
            </a:r>
          </a:p>
          <a:p>
            <a:pPr marL="457200" indent="-457200">
              <a:buFont typeface="Arial" charset="0"/>
              <a:buChar char="•"/>
            </a:pPr>
            <a:r>
              <a:rPr lang="es-ES" sz="2400" dirty="0">
                <a:solidFill>
                  <a:srgbClr val="7F7F7F"/>
                </a:solidFill>
                <a:latin typeface="Segoe UI Light (Cuerpo)"/>
                <a:cs typeface="Helvetica Neue Light"/>
              </a:rPr>
              <a:t>Plantillas Visual Studio</a:t>
            </a:r>
          </a:p>
          <a:p>
            <a:pPr marL="457200" indent="-457200">
              <a:buFont typeface="Arial" charset="0"/>
              <a:buChar char="•"/>
            </a:pPr>
            <a:r>
              <a:rPr lang="es-ES" sz="2400" dirty="0">
                <a:solidFill>
                  <a:srgbClr val="7F7F7F"/>
                </a:solidFill>
                <a:latin typeface="Segoe UI Light (Cuerpo)"/>
                <a:cs typeface="Helvetica Neue Light"/>
              </a:rPr>
              <a:t>Emulador </a:t>
            </a:r>
          </a:p>
          <a:p>
            <a:pPr marL="457200" indent="-457200">
              <a:buFont typeface="Arial" charset="0"/>
              <a:buChar char="•"/>
            </a:pPr>
            <a:r>
              <a:rPr lang="es-ES" sz="2400" dirty="0" err="1">
                <a:solidFill>
                  <a:srgbClr val="7F7F7F"/>
                </a:solidFill>
                <a:latin typeface="Segoe UI Light (Cuerpo)"/>
                <a:cs typeface="Helvetica Neue Light"/>
              </a:rPr>
              <a:t>Unity</a:t>
            </a:r>
            <a:r>
              <a:rPr lang="es-ES" sz="2400" dirty="0">
                <a:solidFill>
                  <a:srgbClr val="7F7F7F"/>
                </a:solidFill>
                <a:latin typeface="Segoe UI Light (Cuerpo)"/>
                <a:cs typeface="Helvetica Neue Light"/>
              </a:rPr>
              <a:t> 5.4 para </a:t>
            </a:r>
            <a:r>
              <a:rPr lang="es-ES" sz="2400" dirty="0" err="1">
                <a:solidFill>
                  <a:srgbClr val="7F7F7F"/>
                </a:solidFill>
                <a:latin typeface="Segoe UI Light (Cuerpo)"/>
                <a:cs typeface="Helvetica Neue Light"/>
              </a:rPr>
              <a:t>HoloLens</a:t>
            </a:r>
            <a:endParaRPr lang="es-ES" sz="2400" dirty="0">
              <a:solidFill>
                <a:srgbClr val="7F7F7F"/>
              </a:solidFill>
              <a:latin typeface="Segoe UI Light (Cuerpo)"/>
              <a:cs typeface="Helvetica Neue Light"/>
            </a:endParaRPr>
          </a:p>
          <a:p>
            <a:endParaRPr lang="es-ES" sz="2400" dirty="0">
              <a:solidFill>
                <a:srgbClr val="7F7F7F"/>
              </a:solidFill>
              <a:latin typeface="Segoe UI Light (Cuerpo)"/>
              <a:cs typeface="Helvetica Neue Light"/>
            </a:endParaRPr>
          </a:p>
          <a:p>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416108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a:t>El </a:t>
            </a:r>
            <a:r>
              <a:rPr lang="en-US" dirty="0" err="1"/>
              <a:t>emulador</a:t>
            </a:r>
            <a:endParaRPr lang="en-US" sz="3921" dirty="0">
              <a:gradFill>
                <a:gsLst>
                  <a:gs pos="10101">
                    <a:schemeClr val="tx1"/>
                  </a:gs>
                  <a:gs pos="54000">
                    <a:schemeClr val="tx1"/>
                  </a:gs>
                </a:gsLst>
                <a:lin ang="5400000" scaled="0"/>
              </a:gradFill>
            </a:endParaRPr>
          </a:p>
        </p:txBody>
      </p:sp>
      <p:pic>
        <p:nvPicPr>
          <p:cNvPr id="1026"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930" y="1187450"/>
            <a:ext cx="7875534" cy="489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27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emulador</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3778407"/>
          </a:xfrm>
          <a:prstGeom prst="rect">
            <a:avLst/>
          </a:prstGeom>
        </p:spPr>
        <p:txBody>
          <a:bodyPr wrap="square">
            <a:spAutoFit/>
          </a:bodyPr>
          <a:lstStyle/>
          <a:p>
            <a:r>
              <a:rPr lang="es-ES" sz="2400" dirty="0">
                <a:solidFill>
                  <a:srgbClr val="7F7F7F"/>
                </a:solidFill>
                <a:latin typeface="Helvetica Neue Light"/>
                <a:cs typeface="Helvetica Neue Light"/>
              </a:rPr>
              <a:t>Requisitos:</a:t>
            </a:r>
          </a:p>
          <a:p>
            <a:pPr marL="457200" indent="-457200">
              <a:buFont typeface="Arial" charset="0"/>
              <a:buChar char="•"/>
            </a:pPr>
            <a:r>
              <a:rPr lang="es-ES" sz="2400" dirty="0" err="1">
                <a:solidFill>
                  <a:srgbClr val="7F7F7F"/>
                </a:solidFill>
                <a:latin typeface="Helvetica Neue Light"/>
                <a:cs typeface="Helvetica Neue Light"/>
              </a:rPr>
              <a:t>Hyper</a:t>
            </a:r>
            <a:r>
              <a:rPr lang="es-ES" sz="2400" dirty="0">
                <a:solidFill>
                  <a:srgbClr val="7F7F7F"/>
                </a:solidFill>
                <a:latin typeface="Helvetica Neue Light"/>
                <a:cs typeface="Helvetica Neue Light"/>
              </a:rPr>
              <a:t>-V</a:t>
            </a:r>
          </a:p>
          <a:p>
            <a:pPr marL="457200" indent="-457200">
              <a:buFont typeface="Arial" charset="0"/>
              <a:buChar char="•"/>
            </a:pPr>
            <a:r>
              <a:rPr lang="es-ES" sz="2400" dirty="0">
                <a:solidFill>
                  <a:srgbClr val="7F7F7F"/>
                </a:solidFill>
                <a:latin typeface="Helvetica Neue Light"/>
                <a:cs typeface="Helvetica Neue Light"/>
              </a:rPr>
              <a:t>64Bits</a:t>
            </a:r>
          </a:p>
          <a:p>
            <a:pPr marL="457200" indent="-457200">
              <a:buFont typeface="Arial" charset="0"/>
              <a:buChar char="•"/>
            </a:pPr>
            <a:r>
              <a:rPr lang="es-ES" sz="2400" dirty="0">
                <a:solidFill>
                  <a:srgbClr val="7F7F7F"/>
                </a:solidFill>
                <a:latin typeface="Helvetica Neue Light"/>
                <a:cs typeface="Helvetica Neue Light"/>
              </a:rPr>
              <a:t>Soporte para </a:t>
            </a:r>
            <a:r>
              <a:rPr lang="es-ES" sz="2400" dirty="0" err="1">
                <a:solidFill>
                  <a:srgbClr val="7F7F7F"/>
                </a:solidFill>
                <a:latin typeface="Helvetica Neue Light"/>
                <a:cs typeface="Helvetica Neue Light"/>
              </a:rPr>
              <a:t>DirectX</a:t>
            </a:r>
            <a:r>
              <a:rPr lang="es-ES" sz="2400" dirty="0">
                <a:solidFill>
                  <a:srgbClr val="7F7F7F"/>
                </a:solidFill>
                <a:latin typeface="Helvetica Neue Light"/>
                <a:cs typeface="Helvetica Neue Light"/>
              </a:rPr>
              <a:t> 10</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Podemos interactuar usando el ratón para emular el movimiento de la cabeza, el </a:t>
            </a:r>
            <a:r>
              <a:rPr lang="es-ES" sz="2400" dirty="0" err="1">
                <a:solidFill>
                  <a:srgbClr val="7F7F7F"/>
                </a:solidFill>
                <a:latin typeface="Helvetica Neue Light"/>
                <a:cs typeface="Helvetica Neue Light"/>
              </a:rPr>
              <a:t>gaze</a:t>
            </a:r>
            <a:r>
              <a:rPr lang="es-ES" sz="2400" dirty="0">
                <a:solidFill>
                  <a:srgbClr val="7F7F7F"/>
                </a:solidFill>
                <a:latin typeface="Helvetica Neue Light"/>
                <a:cs typeface="Helvetica Neue Light"/>
              </a:rPr>
              <a:t> y la acción.</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También podemos usar el teclado para ejecutar acciones.</a:t>
            </a:r>
            <a:endParaRPr lang="en-IN" sz="2400" dirty="0"/>
          </a:p>
          <a:p>
            <a:pPr defTabSz="914367">
              <a:spcAft>
                <a:spcPts val="588"/>
              </a:spcAft>
              <a:defRPr/>
            </a:pPr>
            <a:endParaRPr lang="en-US" sz="2353" dirty="0">
              <a:solidFill>
                <a:schemeClr val="bg1">
                  <a:lumMod val="50000"/>
                </a:schemeClr>
              </a:solidFill>
              <a:latin typeface="Segoe UI Light"/>
            </a:endParaRPr>
          </a:p>
        </p:txBody>
      </p:sp>
    </p:spTree>
    <p:extLst>
      <p:ext uri="{BB962C8B-B14F-4D97-AF65-F5344CB8AC3E}">
        <p14:creationId xmlns:p14="http://schemas.microsoft.com/office/powerpoint/2010/main" val="299849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a:t>Vemos</a:t>
            </a:r>
            <a:r>
              <a:rPr lang="en-US" sz="6000" dirty="0"/>
              <a:t> el </a:t>
            </a:r>
            <a:r>
              <a:rPr lang="en-US" sz="6000" dirty="0" err="1"/>
              <a:t>emulador</a:t>
            </a:r>
            <a:endParaRPr lang="en-US" sz="6000" dirty="0"/>
          </a:p>
        </p:txBody>
      </p:sp>
    </p:spTree>
    <p:extLst>
      <p:ext uri="{BB962C8B-B14F-4D97-AF65-F5344CB8AC3E}">
        <p14:creationId xmlns:p14="http://schemas.microsoft.com/office/powerpoint/2010/main" val="193726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Plantillas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1200329"/>
          </a:xfrm>
          <a:prstGeom prst="rect">
            <a:avLst/>
          </a:prstGeom>
        </p:spPr>
        <p:txBody>
          <a:bodyPr wrap="square">
            <a:spAutoFit/>
          </a:bodyPr>
          <a:lstStyle/>
          <a:p>
            <a:r>
              <a:rPr lang="es-ES" sz="2400" b="1" dirty="0" err="1">
                <a:solidFill>
                  <a:srgbClr val="7F7F7F"/>
                </a:solidFill>
                <a:latin typeface="Helvetica Neue Light"/>
                <a:cs typeface="Helvetica Neue Light"/>
              </a:rPr>
              <a:t>Holographic</a:t>
            </a:r>
            <a:r>
              <a:rPr lang="es-ES" sz="2400" b="1" dirty="0">
                <a:solidFill>
                  <a:srgbClr val="7F7F7F"/>
                </a:solidFill>
                <a:latin typeface="Helvetica Neue Light"/>
                <a:cs typeface="Helvetica Neue Light"/>
              </a:rPr>
              <a:t> </a:t>
            </a:r>
            <a:r>
              <a:rPr lang="es-ES" sz="2400" b="1" dirty="0" err="1">
                <a:solidFill>
                  <a:srgbClr val="7F7F7F"/>
                </a:solidFill>
                <a:latin typeface="Helvetica Neue Light"/>
                <a:cs typeface="Helvetica Neue Light"/>
              </a:rPr>
              <a:t>DirectX</a:t>
            </a:r>
            <a:r>
              <a:rPr lang="es-ES" sz="2400" b="1" dirty="0">
                <a:solidFill>
                  <a:srgbClr val="7F7F7F"/>
                </a:solidFill>
                <a:latin typeface="Helvetica Neue Light"/>
                <a:cs typeface="Helvetica Neue Light"/>
              </a:rPr>
              <a:t> 11 App</a:t>
            </a:r>
          </a:p>
          <a:p>
            <a:endParaRPr lang="es-ES" sz="2400" dirty="0">
              <a:solidFill>
                <a:srgbClr val="7F7F7F"/>
              </a:solidFill>
              <a:latin typeface="Helvetica Neue Light"/>
              <a:cs typeface="Helvetica Neue Light"/>
            </a:endParaRPr>
          </a:p>
          <a:p>
            <a:r>
              <a:rPr lang="es-ES" sz="2400" dirty="0">
                <a:solidFill>
                  <a:srgbClr val="7F7F7F"/>
                </a:solidFill>
                <a:latin typeface="Helvetica Neue Light"/>
                <a:cs typeface="Helvetica Neue Light"/>
              </a:rPr>
              <a:t>App UWP que usa </a:t>
            </a:r>
            <a:r>
              <a:rPr lang="es-ES" sz="2400" dirty="0" err="1">
                <a:solidFill>
                  <a:srgbClr val="7F7F7F"/>
                </a:solidFill>
                <a:latin typeface="Helvetica Neue Light"/>
                <a:cs typeface="Helvetica Neue Light"/>
              </a:rPr>
              <a:t>SharpDX</a:t>
            </a:r>
            <a:r>
              <a:rPr lang="es-ES" sz="2400" dirty="0">
                <a:solidFill>
                  <a:srgbClr val="7F7F7F"/>
                </a:solidFill>
                <a:latin typeface="Helvetica Neue Light"/>
                <a:cs typeface="Helvetica Neue Light"/>
              </a:rPr>
              <a:t> y C#.</a:t>
            </a:r>
          </a:p>
        </p:txBody>
      </p:sp>
      <p:pic>
        <p:nvPicPr>
          <p:cNvPr id="4" name="Imagen 3"/>
          <p:cNvPicPr>
            <a:picLocks noChangeAspect="1"/>
          </p:cNvPicPr>
          <p:nvPr/>
        </p:nvPicPr>
        <p:blipFill>
          <a:blip r:embed="rId3"/>
          <a:stretch>
            <a:fillRect/>
          </a:stretch>
        </p:blipFill>
        <p:spPr>
          <a:xfrm>
            <a:off x="1264024" y="4087575"/>
            <a:ext cx="9663952" cy="1957649"/>
          </a:xfrm>
          <a:prstGeom prst="rect">
            <a:avLst/>
          </a:prstGeom>
        </p:spPr>
      </p:pic>
    </p:spTree>
    <p:extLst>
      <p:ext uri="{BB962C8B-B14F-4D97-AF65-F5344CB8AC3E}">
        <p14:creationId xmlns:p14="http://schemas.microsoft.com/office/powerpoint/2010/main" val="20580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Unity 5.4 Hololens</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461665"/>
          </a:xfrm>
          <a:prstGeom prst="rect">
            <a:avLst/>
          </a:prstGeom>
        </p:spPr>
        <p:txBody>
          <a:bodyPr wrap="square">
            <a:spAutoFit/>
          </a:bodyPr>
          <a:lstStyle/>
          <a:p>
            <a:r>
              <a:rPr lang="es-ES" sz="2400" dirty="0">
                <a:solidFill>
                  <a:srgbClr val="7F7F7F"/>
                </a:solidFill>
                <a:latin typeface="Helvetica Neue Light"/>
                <a:cs typeface="Helvetica Neue Light"/>
              </a:rPr>
              <a:t>Añadido soporte a Hololens en una versión específica.</a:t>
            </a:r>
          </a:p>
        </p:txBody>
      </p:sp>
      <p:pic>
        <p:nvPicPr>
          <p:cNvPr id="5" name="Imagen 4"/>
          <p:cNvPicPr>
            <a:picLocks noChangeAspect="1"/>
          </p:cNvPicPr>
          <p:nvPr/>
        </p:nvPicPr>
        <p:blipFill>
          <a:blip r:embed="rId3"/>
          <a:stretch>
            <a:fillRect/>
          </a:stretch>
        </p:blipFill>
        <p:spPr>
          <a:xfrm>
            <a:off x="1852623" y="2059475"/>
            <a:ext cx="7818146" cy="4102793"/>
          </a:xfrm>
          <a:prstGeom prst="rect">
            <a:avLst/>
          </a:prstGeom>
        </p:spPr>
      </p:pic>
    </p:spTree>
    <p:extLst>
      <p:ext uri="{BB962C8B-B14F-4D97-AF65-F5344CB8AC3E}">
        <p14:creationId xmlns:p14="http://schemas.microsoft.com/office/powerpoint/2010/main" val="246024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
            <a:ext cx="12188644" cy="6856112"/>
          </a:xfrm>
          <a:prstGeom prst="rect">
            <a:avLst/>
          </a:prstGeom>
        </p:spPr>
      </p:pic>
      <p:sp>
        <p:nvSpPr>
          <p:cNvPr id="9" name="Rectangle 8"/>
          <p:cNvSpPr/>
          <p:nvPr/>
        </p:nvSpPr>
        <p:spPr bwMode="auto">
          <a:xfrm>
            <a:off x="269240" y="289957"/>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defTabSz="914102" fontAlgn="base">
              <a:spcBef>
                <a:spcPct val="0"/>
              </a:spcBef>
              <a:spcAft>
                <a:spcPct val="0"/>
              </a:spcAft>
            </a:pPr>
            <a:endParaRPr lang="en-US" sz="1078" kern="0" spc="-7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2" y="192576"/>
            <a:ext cx="11654015" cy="917870"/>
          </a:xfrm>
          <a:prstGeom prst="rect">
            <a:avLst/>
          </a:prstGeom>
        </p:spPr>
        <p:txBody>
          <a:bodyPr vert="horz" wrap="square" lIns="128022" tIns="182889" rIns="128022"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4" dirty="0">
                <a:gradFill>
                  <a:gsLst>
                    <a:gs pos="5833">
                      <a:srgbClr val="FFFFFF"/>
                    </a:gs>
                    <a:gs pos="100000">
                      <a:srgbClr val="FFFFFF"/>
                    </a:gs>
                  </a:gsLst>
                  <a:lin ang="5400000" scaled="0"/>
                </a:gradFill>
                <a:cs typeface="Segoe UI" pitchFamily="34" charset="0"/>
              </a:rPr>
              <a:t>Virtual Reality</a:t>
            </a:r>
            <a:endParaRPr sz="5294"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69241" y="2982344"/>
            <a:ext cx="4482124" cy="1792850"/>
          </a:xfrm>
          <a:prstGeom prst="rect">
            <a:avLst/>
          </a:prstGeom>
          <a:noFill/>
        </p:spPr>
        <p:txBody>
          <a:bodyPr wrap="square" lIns="179285" tIns="143428" rIns="179285" bIns="143428" rtlCol="0">
            <a:noAutofit/>
          </a:bodyPr>
          <a:lstStyle/>
          <a:p>
            <a:pPr>
              <a:lnSpc>
                <a:spcPct val="90000"/>
              </a:lnSpc>
              <a:spcBef>
                <a:spcPct val="20000"/>
              </a:spcBef>
              <a:buSzPct val="90000"/>
            </a:pPr>
            <a:r>
              <a:rPr lang="en-US" sz="2745" dirty="0" err="1">
                <a:gradFill>
                  <a:gsLst>
                    <a:gs pos="0">
                      <a:srgbClr val="FFFFFF"/>
                    </a:gs>
                    <a:gs pos="100000">
                      <a:srgbClr val="FFFFFF"/>
                    </a:gs>
                  </a:gsLst>
                  <a:lin ang="5400000" scaled="0"/>
                </a:gradFill>
                <a:latin typeface="+mj-lt"/>
              </a:rPr>
              <a:t>Sensación</a:t>
            </a:r>
            <a:r>
              <a:rPr lang="en-US" sz="2745" dirty="0">
                <a:gradFill>
                  <a:gsLst>
                    <a:gs pos="0">
                      <a:srgbClr val="FFFFFF"/>
                    </a:gs>
                    <a:gs pos="100000">
                      <a:srgbClr val="FFFFFF"/>
                    </a:gs>
                  </a:gsLst>
                  <a:lin ang="5400000" scaled="0"/>
                </a:gradFill>
                <a:latin typeface="+mj-lt"/>
              </a:rPr>
              <a:t> de “</a:t>
            </a:r>
            <a:r>
              <a:rPr lang="en-US" sz="2745" dirty="0" err="1">
                <a:gradFill>
                  <a:gsLst>
                    <a:gs pos="0">
                      <a:srgbClr val="FFFFFF"/>
                    </a:gs>
                    <a:gs pos="100000">
                      <a:srgbClr val="FFFFFF"/>
                    </a:gs>
                  </a:gsLst>
                  <a:lin ang="5400000" scaled="0"/>
                </a:gradFill>
                <a:latin typeface="+mj-lt"/>
              </a:rPr>
              <a:t>presencia</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en</a:t>
            </a:r>
            <a:r>
              <a:rPr lang="en-US" sz="2745" dirty="0">
                <a:gradFill>
                  <a:gsLst>
                    <a:gs pos="0">
                      <a:srgbClr val="FFFFFF"/>
                    </a:gs>
                    <a:gs pos="100000">
                      <a:srgbClr val="FFFFFF"/>
                    </a:gs>
                  </a:gsLst>
                  <a:lin ang="5400000" scaled="0"/>
                </a:gradFill>
                <a:latin typeface="+mj-lt"/>
              </a:rPr>
              <a:t> un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alternativo</a:t>
            </a:r>
            <a:endParaRPr lang="en-US" sz="2745"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44352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a:t>Un </a:t>
            </a:r>
            <a:r>
              <a:rPr lang="en-US" sz="6000" dirty="0" err="1"/>
              <a:t>vistazo</a:t>
            </a:r>
            <a:r>
              <a:rPr lang="en-US" sz="6000" dirty="0"/>
              <a:t> a Unity Hololens</a:t>
            </a:r>
          </a:p>
        </p:txBody>
      </p:sp>
    </p:spTree>
    <p:extLst>
      <p:ext uri="{BB962C8B-B14F-4D97-AF65-F5344CB8AC3E}">
        <p14:creationId xmlns:p14="http://schemas.microsoft.com/office/powerpoint/2010/main" val="209093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Engine 2.2.0</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461665"/>
          </a:xfrm>
          <a:prstGeom prst="rect">
            <a:avLst/>
          </a:prstGeom>
        </p:spPr>
        <p:txBody>
          <a:bodyPr wrap="square">
            <a:spAutoFit/>
          </a:bodyPr>
          <a:lstStyle/>
          <a:p>
            <a:r>
              <a:rPr lang="es-ES" sz="2400" dirty="0">
                <a:solidFill>
                  <a:srgbClr val="7F7F7F"/>
                </a:solidFill>
                <a:latin typeface="Helvetica Neue Light"/>
                <a:cs typeface="Helvetica Neue Light"/>
              </a:rPr>
              <a:t>Nueva extensión YA disponible que permite trabajar con Hololens.</a:t>
            </a:r>
          </a:p>
        </p:txBody>
      </p:sp>
      <p:pic>
        <p:nvPicPr>
          <p:cNvPr id="5122" name="Picture 2" descr="http://i.imgur.com/dXNKJ5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7543" y="1979720"/>
            <a:ext cx="6736914" cy="378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6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a:t>Extensión</a:t>
            </a:r>
            <a:r>
              <a:rPr lang="en-US" sz="6000" dirty="0"/>
              <a:t> Hololens de Wave Engine</a:t>
            </a:r>
          </a:p>
        </p:txBody>
      </p:sp>
    </p:spTree>
    <p:extLst>
      <p:ext uri="{BB962C8B-B14F-4D97-AF65-F5344CB8AC3E}">
        <p14:creationId xmlns:p14="http://schemas.microsoft.com/office/powerpoint/2010/main" val="211395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2001073"/>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sz="7200" dirty="0">
                <a:solidFill>
                  <a:schemeClr val="tx1"/>
                </a:solidFill>
              </a:rPr>
              <a:t>Bienvenidos al desarrollo Holográfico</a:t>
            </a:r>
          </a:p>
        </p:txBody>
      </p:sp>
      <p:sp>
        <p:nvSpPr>
          <p:cNvPr id="5" name="Subtitle 1"/>
          <p:cNvSpPr txBox="1">
            <a:spLocks/>
          </p:cNvSpPr>
          <p:nvPr/>
        </p:nvSpPr>
        <p:spPr>
          <a:xfrm>
            <a:off x="800241" y="2737590"/>
            <a:ext cx="7608765" cy="789371"/>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solidFill>
                  <a:schemeClr val="bg1">
                    <a:lumMod val="40000"/>
                    <a:lumOff val="60000"/>
                  </a:schemeClr>
                </a:solidFill>
              </a:rPr>
              <a:t>CartujaDotNet</a:t>
            </a:r>
          </a:p>
        </p:txBody>
      </p:sp>
    </p:spTree>
    <p:extLst>
      <p:ext uri="{BB962C8B-B14F-4D97-AF65-F5344CB8AC3E}">
        <p14:creationId xmlns:p14="http://schemas.microsoft.com/office/powerpoint/2010/main" val="4614899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8"/>
          <p:cNvPicPr>
            <a:picLocks noChangeAspect="1"/>
          </p:cNvPicPr>
          <p:nvPr/>
        </p:nvPicPr>
        <p:blipFill rotWithShape="1">
          <a:blip r:embed="rId3">
            <a:extLst>
              <a:ext uri="{28A0092B-C50C-407E-A947-70E740481C1C}">
                <a14:useLocalDpi xmlns:a14="http://schemas.microsoft.com/office/drawing/2010/main" val="0"/>
              </a:ext>
            </a:extLst>
          </a:blip>
          <a:srcRect l="9762" t="25282" r="41235" b="27841"/>
          <a:stretch/>
        </p:blipFill>
        <p:spPr>
          <a:xfrm>
            <a:off x="0" y="0"/>
            <a:ext cx="12192000" cy="6858000"/>
          </a:xfrm>
          <a:prstGeom prst="rect">
            <a:avLst/>
          </a:prstGeom>
        </p:spPr>
      </p:pic>
      <p:sp>
        <p:nvSpPr>
          <p:cNvPr id="9" name="Rectangle 8"/>
          <p:cNvSpPr/>
          <p:nvPr/>
        </p:nvSpPr>
        <p:spPr bwMode="auto">
          <a:xfrm>
            <a:off x="269240" y="289957"/>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defTabSz="914102" fontAlgn="base">
              <a:spcBef>
                <a:spcPct val="0"/>
              </a:spcBef>
              <a:spcAft>
                <a:spcPct val="0"/>
              </a:spcAft>
            </a:pPr>
            <a:endParaRPr lang="en-US" sz="1078" kern="0" spc="-7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2" y="192576"/>
            <a:ext cx="11654015" cy="1651065"/>
          </a:xfrm>
          <a:prstGeom prst="rect">
            <a:avLst/>
          </a:prstGeom>
        </p:spPr>
        <p:txBody>
          <a:bodyPr vert="horz" wrap="square" lIns="128022" tIns="182889" rIns="128022"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4" dirty="0">
                <a:gradFill>
                  <a:gsLst>
                    <a:gs pos="5833">
                      <a:srgbClr val="FFFFFF"/>
                    </a:gs>
                    <a:gs pos="100000">
                      <a:srgbClr val="FFFFFF"/>
                    </a:gs>
                  </a:gsLst>
                  <a:lin ang="5400000" scaled="0"/>
                </a:gradFill>
                <a:cs typeface="Segoe UI" pitchFamily="34" charset="0"/>
              </a:rPr>
              <a:t>Augmented</a:t>
            </a:r>
          </a:p>
          <a:p>
            <a:r>
              <a:rPr lang="en-US" sz="5294" dirty="0">
                <a:gradFill>
                  <a:gsLst>
                    <a:gs pos="5833">
                      <a:srgbClr val="FFFFFF"/>
                    </a:gs>
                    <a:gs pos="100000">
                      <a:srgbClr val="FFFFFF"/>
                    </a:gs>
                  </a:gsLst>
                  <a:lin ang="5400000" scaled="0"/>
                </a:gradFill>
                <a:cs typeface="Segoe UI" pitchFamily="34" charset="0"/>
              </a:rPr>
              <a:t>Reality</a:t>
            </a:r>
            <a:endParaRPr sz="5294"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69241" y="2982344"/>
            <a:ext cx="4482124" cy="1792850"/>
          </a:xfrm>
          <a:prstGeom prst="rect">
            <a:avLst/>
          </a:prstGeom>
          <a:noFill/>
        </p:spPr>
        <p:txBody>
          <a:bodyPr wrap="square" lIns="179285" tIns="143428" rIns="179285" bIns="143428" rtlCol="0">
            <a:noAutofit/>
          </a:bodyPr>
          <a:lstStyle/>
          <a:p>
            <a:pPr>
              <a:lnSpc>
                <a:spcPct val="90000"/>
              </a:lnSpc>
              <a:spcBef>
                <a:spcPct val="20000"/>
              </a:spcBef>
              <a:buSzPct val="90000"/>
            </a:pP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real con </a:t>
            </a:r>
            <a:r>
              <a:rPr lang="en-US" sz="2745" dirty="0" err="1">
                <a:gradFill>
                  <a:gsLst>
                    <a:gs pos="0">
                      <a:srgbClr val="FFFFFF"/>
                    </a:gs>
                    <a:gs pos="100000">
                      <a:srgbClr val="FFFFFF"/>
                    </a:gs>
                  </a:gsLst>
                  <a:lin ang="5400000" scaled="0"/>
                </a:gradFill>
                <a:latin typeface="+mj-lt"/>
              </a:rPr>
              <a:t>información</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sobre</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él</a:t>
            </a:r>
            <a:endParaRPr lang="en-US" sz="2745"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878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12192000" cy="6858000"/>
          </a:xfrm>
          <a:prstGeom prst="rect">
            <a:avLst/>
          </a:prstGeom>
        </p:spPr>
      </p:pic>
      <p:sp>
        <p:nvSpPr>
          <p:cNvPr id="9" name="Rectangle 8"/>
          <p:cNvSpPr/>
          <p:nvPr/>
        </p:nvSpPr>
        <p:spPr bwMode="auto">
          <a:xfrm>
            <a:off x="269240" y="289957"/>
            <a:ext cx="4482124" cy="4485237"/>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45722" tIns="45722" rIns="45722" bIns="45722" numCol="1" spcCol="0" rtlCol="0" fromWordArt="0" anchor="b" anchorCtr="0" forceAA="0" compatLnSpc="1">
            <a:prstTxWarp prst="textNoShape">
              <a:avLst/>
            </a:prstTxWarp>
            <a:noAutofit/>
          </a:bodyPr>
          <a:lstStyle/>
          <a:p>
            <a:pPr defTabSz="914102" fontAlgn="base">
              <a:spcBef>
                <a:spcPct val="0"/>
              </a:spcBef>
              <a:spcAft>
                <a:spcPct val="0"/>
              </a:spcAft>
            </a:pPr>
            <a:endParaRPr lang="en-US" sz="1078" kern="0" spc="-7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74392" y="192576"/>
            <a:ext cx="11654015" cy="917870"/>
          </a:xfrm>
          <a:prstGeom prst="rect">
            <a:avLst/>
          </a:prstGeom>
        </p:spPr>
        <p:txBody>
          <a:bodyPr vert="horz" wrap="square" lIns="128022" tIns="182889" rIns="128022"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294" dirty="0">
                <a:gradFill>
                  <a:gsLst>
                    <a:gs pos="5833">
                      <a:srgbClr val="FFFFFF"/>
                    </a:gs>
                    <a:gs pos="100000">
                      <a:srgbClr val="FFFFFF"/>
                    </a:gs>
                  </a:gsLst>
                  <a:lin ang="5400000" scaled="0"/>
                </a:gradFill>
                <a:cs typeface="Segoe UI" pitchFamily="34" charset="0"/>
              </a:rPr>
              <a:t>Mixed Reality</a:t>
            </a:r>
            <a:endParaRPr sz="5294"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69241" y="2982344"/>
            <a:ext cx="4482124" cy="1792850"/>
          </a:xfrm>
          <a:prstGeom prst="rect">
            <a:avLst/>
          </a:prstGeom>
          <a:noFill/>
        </p:spPr>
        <p:txBody>
          <a:bodyPr wrap="square" lIns="179285" tIns="143428" rIns="179285" bIns="143428" rtlCol="0">
            <a:noAutofit/>
          </a:bodyPr>
          <a:lstStyle/>
          <a:p>
            <a:pPr>
              <a:lnSpc>
                <a:spcPct val="90000"/>
              </a:lnSpc>
              <a:spcBef>
                <a:spcPct val="20000"/>
              </a:spcBef>
              <a:buSzPct val="90000"/>
            </a:pPr>
            <a:r>
              <a:rPr lang="en-US" sz="2745" dirty="0">
                <a:gradFill>
                  <a:gsLst>
                    <a:gs pos="0">
                      <a:srgbClr val="FFFFFF"/>
                    </a:gs>
                    <a:gs pos="100000">
                      <a:srgbClr val="FFFFFF"/>
                    </a:gs>
                  </a:gsLst>
                  <a:lin ang="5400000" scaled="0"/>
                </a:gradFill>
                <a:latin typeface="+mj-lt"/>
              </a:rPr>
              <a:t>El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real se </a:t>
            </a:r>
            <a:r>
              <a:rPr lang="en-US" sz="2745" dirty="0" err="1">
                <a:gradFill>
                  <a:gsLst>
                    <a:gs pos="0">
                      <a:srgbClr val="FFFFFF"/>
                    </a:gs>
                    <a:gs pos="100000">
                      <a:srgbClr val="FFFFFF"/>
                    </a:gs>
                  </a:gsLst>
                  <a:lin ang="5400000" scaled="0"/>
                </a:gradFill>
                <a:latin typeface="+mj-lt"/>
              </a:rPr>
              <a:t>mezcla</a:t>
            </a:r>
            <a:r>
              <a:rPr lang="en-US" sz="2745" dirty="0">
                <a:gradFill>
                  <a:gsLst>
                    <a:gs pos="0">
                      <a:srgbClr val="FFFFFF"/>
                    </a:gs>
                    <a:gs pos="100000">
                      <a:srgbClr val="FFFFFF"/>
                    </a:gs>
                  </a:gsLst>
                  <a:lin ang="5400000" scaled="0"/>
                </a:gradFill>
                <a:latin typeface="+mj-lt"/>
              </a:rPr>
              <a:t> con el digital. Los </a:t>
            </a:r>
            <a:r>
              <a:rPr lang="en-US" sz="2745" dirty="0" err="1">
                <a:gradFill>
                  <a:gsLst>
                    <a:gs pos="0">
                      <a:srgbClr val="FFFFFF"/>
                    </a:gs>
                    <a:gs pos="100000">
                      <a:srgbClr val="FFFFFF"/>
                    </a:gs>
                  </a:gsLst>
                  <a:lin ang="5400000" scaled="0"/>
                </a:gradFill>
                <a:latin typeface="+mj-lt"/>
              </a:rPr>
              <a:t>objetos</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digitales</a:t>
            </a:r>
            <a:r>
              <a:rPr lang="en-US" sz="2745" dirty="0">
                <a:gradFill>
                  <a:gsLst>
                    <a:gs pos="0">
                      <a:srgbClr val="FFFFFF"/>
                    </a:gs>
                    <a:gs pos="100000">
                      <a:srgbClr val="FFFFFF"/>
                    </a:gs>
                  </a:gsLst>
                  <a:lin ang="5400000" scaled="0"/>
                </a:gradFill>
                <a:latin typeface="+mj-lt"/>
              </a:rPr>
              <a:t> </a:t>
            </a:r>
            <a:r>
              <a:rPr lang="en-US" sz="2745" dirty="0" err="1">
                <a:gradFill>
                  <a:gsLst>
                    <a:gs pos="0">
                      <a:srgbClr val="FFFFFF"/>
                    </a:gs>
                    <a:gs pos="100000">
                      <a:srgbClr val="FFFFFF"/>
                    </a:gs>
                  </a:gsLst>
                  <a:lin ang="5400000" scaled="0"/>
                </a:gradFill>
                <a:latin typeface="+mj-lt"/>
              </a:rPr>
              <a:t>dan</a:t>
            </a:r>
            <a:r>
              <a:rPr lang="en-US" sz="2745" dirty="0">
                <a:gradFill>
                  <a:gsLst>
                    <a:gs pos="0">
                      <a:srgbClr val="FFFFFF"/>
                    </a:gs>
                    <a:gs pos="100000">
                      <a:srgbClr val="FFFFFF"/>
                    </a:gs>
                  </a:gsLst>
                  <a:lin ang="5400000" scaled="0"/>
                </a:gradFill>
                <a:latin typeface="+mj-lt"/>
              </a:rPr>
              <a:t> la </a:t>
            </a:r>
            <a:r>
              <a:rPr lang="en-US" sz="2745" dirty="0" err="1">
                <a:gradFill>
                  <a:gsLst>
                    <a:gs pos="0">
                      <a:srgbClr val="FFFFFF"/>
                    </a:gs>
                    <a:gs pos="100000">
                      <a:srgbClr val="FFFFFF"/>
                    </a:gs>
                  </a:gsLst>
                  <a:lin ang="5400000" scaled="0"/>
                </a:gradFill>
                <a:latin typeface="+mj-lt"/>
              </a:rPr>
              <a:t>sensación</a:t>
            </a:r>
            <a:r>
              <a:rPr lang="en-US" sz="2745" dirty="0">
                <a:gradFill>
                  <a:gsLst>
                    <a:gs pos="0">
                      <a:srgbClr val="FFFFFF"/>
                    </a:gs>
                    <a:gs pos="100000">
                      <a:srgbClr val="FFFFFF"/>
                    </a:gs>
                  </a:gsLst>
                  <a:lin ang="5400000" scaled="0"/>
                </a:gradFill>
                <a:latin typeface="+mj-lt"/>
              </a:rPr>
              <a:t> de </a:t>
            </a:r>
            <a:r>
              <a:rPr lang="en-US" sz="2745" dirty="0" err="1">
                <a:gradFill>
                  <a:gsLst>
                    <a:gs pos="0">
                      <a:srgbClr val="FFFFFF"/>
                    </a:gs>
                    <a:gs pos="100000">
                      <a:srgbClr val="FFFFFF"/>
                    </a:gs>
                  </a:gsLst>
                  <a:lin ang="5400000" scaled="0"/>
                </a:gradFill>
                <a:latin typeface="+mj-lt"/>
              </a:rPr>
              <a:t>pertener</a:t>
            </a:r>
            <a:r>
              <a:rPr lang="en-US" sz="2745" dirty="0">
                <a:gradFill>
                  <a:gsLst>
                    <a:gs pos="0">
                      <a:srgbClr val="FFFFFF"/>
                    </a:gs>
                    <a:gs pos="100000">
                      <a:srgbClr val="FFFFFF"/>
                    </a:gs>
                  </a:gsLst>
                  <a:lin ang="5400000" scaled="0"/>
                </a:gradFill>
                <a:latin typeface="+mj-lt"/>
              </a:rPr>
              <a:t> al </a:t>
            </a:r>
            <a:r>
              <a:rPr lang="en-US" sz="2745" dirty="0" err="1">
                <a:gradFill>
                  <a:gsLst>
                    <a:gs pos="0">
                      <a:srgbClr val="FFFFFF"/>
                    </a:gs>
                    <a:gs pos="100000">
                      <a:srgbClr val="FFFFFF"/>
                    </a:gs>
                  </a:gsLst>
                  <a:lin ang="5400000" scaled="0"/>
                </a:gradFill>
                <a:latin typeface="+mj-lt"/>
              </a:rPr>
              <a:t>mundo</a:t>
            </a:r>
            <a:r>
              <a:rPr lang="en-US" sz="2745" dirty="0">
                <a:gradFill>
                  <a:gsLst>
                    <a:gs pos="0">
                      <a:srgbClr val="FFFFFF"/>
                    </a:gs>
                    <a:gs pos="100000">
                      <a:srgbClr val="FFFFFF"/>
                    </a:gs>
                  </a:gsLst>
                  <a:lin ang="5400000" scaled="0"/>
                </a:gradFill>
                <a:latin typeface="+mj-lt"/>
              </a:rPr>
              <a:t> real.</a:t>
            </a:r>
          </a:p>
        </p:txBody>
      </p:sp>
    </p:spTree>
    <p:extLst>
      <p:ext uri="{BB962C8B-B14F-4D97-AF65-F5344CB8AC3E}">
        <p14:creationId xmlns:p14="http://schemas.microsoft.com/office/powerpoint/2010/main" val="225309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Hololens</a:t>
            </a:r>
          </a:p>
        </p:txBody>
      </p:sp>
    </p:spTree>
    <p:extLst>
      <p:ext uri="{BB962C8B-B14F-4D97-AF65-F5344CB8AC3E}">
        <p14:creationId xmlns:p14="http://schemas.microsoft.com/office/powerpoint/2010/main" val="37213547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a:t>Hololens Development Edition</a:t>
            </a:r>
            <a:endParaRPr lang="en-US" sz="3921" dirty="0">
              <a:gradFill>
                <a:gsLst>
                  <a:gs pos="10101">
                    <a:schemeClr val="tx1"/>
                  </a:gs>
                  <a:gs pos="54000">
                    <a:schemeClr val="tx1"/>
                  </a:gs>
                </a:gsLst>
                <a:lin ang="5400000" scaled="0"/>
              </a:gradFill>
            </a:endParaRPr>
          </a:p>
        </p:txBody>
      </p:sp>
      <p:sp>
        <p:nvSpPr>
          <p:cNvPr id="9" name="Rectangle 8"/>
          <p:cNvSpPr/>
          <p:nvPr/>
        </p:nvSpPr>
        <p:spPr>
          <a:xfrm>
            <a:off x="269239" y="1187620"/>
            <a:ext cx="10984915" cy="823752"/>
          </a:xfrm>
          <a:prstGeom prst="rect">
            <a:avLst/>
          </a:prstGeom>
        </p:spPr>
        <p:txBody>
          <a:bodyPr wrap="square">
            <a:spAutoFit/>
          </a:bodyPr>
          <a:lstStyle/>
          <a:p>
            <a:endParaRPr lang="en-IN" sz="2400" dirty="0"/>
          </a:p>
          <a:p>
            <a:pPr defTabSz="914367">
              <a:spcAft>
                <a:spcPts val="588"/>
              </a:spcAft>
              <a:defRPr/>
            </a:pPr>
            <a:endParaRPr lang="en-US" sz="2353" dirty="0">
              <a:solidFill>
                <a:schemeClr val="bg1">
                  <a:lumMod val="50000"/>
                </a:schemeClr>
              </a:solidFill>
              <a:latin typeface="Segoe UI Light"/>
            </a:endParaRPr>
          </a:p>
        </p:txBody>
      </p:sp>
      <p:sp>
        <p:nvSpPr>
          <p:cNvPr id="3" name="Rectángulo 2"/>
          <p:cNvSpPr/>
          <p:nvPr/>
        </p:nvSpPr>
        <p:spPr>
          <a:xfrm>
            <a:off x="269238" y="1381711"/>
            <a:ext cx="10392843" cy="1877437"/>
          </a:xfrm>
          <a:prstGeom prst="rect">
            <a:avLst/>
          </a:prstGeom>
        </p:spPr>
        <p:txBody>
          <a:bodyPr wrap="square">
            <a:spAutoFit/>
          </a:bodyPr>
          <a:lstStyle/>
          <a:p>
            <a:r>
              <a:rPr lang="es-ES" dirty="0">
                <a:solidFill>
                  <a:srgbClr val="7F7F7F"/>
                </a:solidFill>
                <a:latin typeface="Helvetica Neue Light"/>
                <a:cs typeface="Helvetica Neue Light"/>
              </a:rPr>
              <a:t>Desde Marzo, Microsoft envía en kits de desarrollo de </a:t>
            </a:r>
            <a:r>
              <a:rPr lang="es-ES" dirty="0" err="1">
                <a:solidFill>
                  <a:srgbClr val="7F7F7F"/>
                </a:solidFill>
                <a:latin typeface="Helvetica Neue Light"/>
                <a:cs typeface="Helvetica Neue Light"/>
              </a:rPr>
              <a:t>HoloLens</a:t>
            </a:r>
            <a:r>
              <a:rPr lang="es-ES" dirty="0">
                <a:solidFill>
                  <a:srgbClr val="7F7F7F"/>
                </a:solidFill>
                <a:latin typeface="Helvetica Neue Light"/>
                <a:cs typeface="Helvetica Neue Light"/>
              </a:rPr>
              <a:t> a desarrolladores</a:t>
            </a:r>
            <a:r>
              <a:rPr lang="en-US" dirty="0">
                <a:solidFill>
                  <a:srgbClr val="7F7F7F"/>
                </a:solidFill>
                <a:latin typeface="Helvetica Neue Light"/>
                <a:cs typeface="Helvetica Neue Light"/>
              </a:rPr>
              <a:t>.</a:t>
            </a:r>
          </a:p>
          <a:p>
            <a:r>
              <a:rPr lang="es-ES" sz="1400" b="1" dirty="0">
                <a:solidFill>
                  <a:srgbClr val="7F7F7F"/>
                </a:solidFill>
                <a:latin typeface="Helvetica Neue Light"/>
                <a:cs typeface="Helvetica Neue Light"/>
                <a:hlinkClick r:id="rId3"/>
              </a:rPr>
              <a:t>https://www.microsoft.com/microsoft-hololens/en-us/development-edition</a:t>
            </a:r>
            <a:endParaRPr lang="es-ES" sz="1400" b="1" dirty="0">
              <a:solidFill>
                <a:srgbClr val="7F7F7F"/>
              </a:solidFill>
              <a:latin typeface="Helvetica Neue Light"/>
              <a:cs typeface="Helvetica Neue Light"/>
            </a:endParaRPr>
          </a:p>
          <a:p>
            <a:endParaRPr lang="es-ES" sz="1200" dirty="0">
              <a:solidFill>
                <a:srgbClr val="7F7F7F"/>
              </a:solidFill>
              <a:latin typeface="Helvetica Neue Light"/>
              <a:cs typeface="Helvetica Neue Light"/>
            </a:endParaRPr>
          </a:p>
          <a:p>
            <a:r>
              <a:rPr lang="es-ES" dirty="0">
                <a:solidFill>
                  <a:srgbClr val="7F7F7F"/>
                </a:solidFill>
                <a:latin typeface="Helvetica Neue Light"/>
                <a:cs typeface="Helvetica Neue Light"/>
              </a:rPr>
              <a:t>Requisitos:</a:t>
            </a:r>
          </a:p>
          <a:p>
            <a:pPr marL="457200" indent="-457200">
              <a:buFont typeface="Arial" charset="0"/>
              <a:buChar char="•"/>
            </a:pPr>
            <a:r>
              <a:rPr lang="es-ES" dirty="0">
                <a:solidFill>
                  <a:srgbClr val="7F7F7F"/>
                </a:solidFill>
                <a:latin typeface="Helvetica Neue Light"/>
                <a:cs typeface="Helvetica Neue Light"/>
              </a:rPr>
              <a:t>USA o Canadá.</a:t>
            </a:r>
          </a:p>
          <a:p>
            <a:pPr marL="457200" indent="-457200">
              <a:buFont typeface="Arial" charset="0"/>
              <a:buChar char="•"/>
            </a:pPr>
            <a:r>
              <a:rPr lang="es-ES" dirty="0">
                <a:solidFill>
                  <a:srgbClr val="7F7F7F"/>
                </a:solidFill>
                <a:latin typeface="Helvetica Neue Light"/>
                <a:cs typeface="Helvetica Neue Light"/>
              </a:rPr>
              <a:t>Proyecto seleccionado.</a:t>
            </a:r>
          </a:p>
          <a:p>
            <a:pPr marL="457200" indent="-457200">
              <a:buFont typeface="Arial" charset="0"/>
              <a:buChar char="•"/>
            </a:pPr>
            <a:r>
              <a:rPr lang="es-ES" dirty="0">
                <a:solidFill>
                  <a:srgbClr val="7F7F7F"/>
                </a:solidFill>
                <a:latin typeface="Helvetica Neue Light"/>
                <a:cs typeface="Helvetica Neue Light"/>
              </a:rPr>
              <a:t>$3000</a:t>
            </a:r>
          </a:p>
        </p:txBody>
      </p:sp>
      <p:pic>
        <p:nvPicPr>
          <p:cNvPr id="4100" name="Picture 4" descr="http://az648995.vo.msecnd.net/devices/2016/02/MSHoloLens_GroupShot_wAcc_WhtBG_V2_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5463" y="3701988"/>
            <a:ext cx="6501073" cy="2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5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4537" y="1855177"/>
            <a:ext cx="5582773" cy="3791807"/>
          </a:xfrm>
        </p:spPr>
        <p:txBody>
          <a:bodyPr/>
          <a:lstStyle/>
          <a:p>
            <a:pPr>
              <a:lnSpc>
                <a:spcPct val="150000"/>
              </a:lnSpc>
            </a:pPr>
            <a:r>
              <a:rPr lang="en-US" sz="1600" dirty="0">
                <a:solidFill>
                  <a:schemeClr val="bg1">
                    <a:lumMod val="50000"/>
                  </a:schemeClr>
                </a:solidFill>
              </a:rPr>
              <a:t>Un </a:t>
            </a:r>
            <a:r>
              <a:rPr lang="en-US" sz="1600" dirty="0" err="1">
                <a:solidFill>
                  <a:schemeClr val="bg1">
                    <a:lumMod val="50000"/>
                  </a:schemeClr>
                </a:solidFill>
              </a:rPr>
              <a:t>holograma</a:t>
            </a:r>
            <a:r>
              <a:rPr lang="en-US" sz="1600" dirty="0">
                <a:solidFill>
                  <a:schemeClr val="bg1">
                    <a:lumMod val="50000"/>
                  </a:schemeClr>
                </a:solidFill>
              </a:rPr>
              <a:t> es un </a:t>
            </a:r>
            <a:r>
              <a:rPr lang="en-US" sz="1600" dirty="0" err="1">
                <a:solidFill>
                  <a:schemeClr val="bg1">
                    <a:lumMod val="50000"/>
                  </a:schemeClr>
                </a:solidFill>
              </a:rPr>
              <a:t>objeto</a:t>
            </a:r>
            <a:r>
              <a:rPr lang="en-US" sz="1600" dirty="0">
                <a:solidFill>
                  <a:schemeClr val="bg1">
                    <a:lumMod val="50000"/>
                  </a:schemeClr>
                </a:solidFill>
              </a:rPr>
              <a:t> </a:t>
            </a:r>
            <a:r>
              <a:rPr lang="en-US" sz="1600" dirty="0" err="1">
                <a:solidFill>
                  <a:schemeClr val="bg1">
                    <a:lumMod val="50000"/>
                  </a:schemeClr>
                </a:solidFill>
              </a:rPr>
              <a:t>como</a:t>
            </a:r>
            <a:r>
              <a:rPr lang="en-US" sz="1600" dirty="0">
                <a:solidFill>
                  <a:schemeClr val="bg1">
                    <a:lumMod val="50000"/>
                  </a:schemeClr>
                </a:solidFill>
              </a:rPr>
              <a:t> </a:t>
            </a:r>
            <a:r>
              <a:rPr lang="en-US" sz="1600" dirty="0" err="1">
                <a:solidFill>
                  <a:schemeClr val="bg1">
                    <a:lumMod val="50000"/>
                  </a:schemeClr>
                </a:solidFill>
              </a:rPr>
              <a:t>cualquier</a:t>
            </a:r>
            <a:r>
              <a:rPr lang="en-US" sz="1600" dirty="0">
                <a:solidFill>
                  <a:schemeClr val="bg1">
                    <a:lumMod val="50000"/>
                  </a:schemeClr>
                </a:solidFill>
              </a:rPr>
              <a:t> </a:t>
            </a:r>
            <a:r>
              <a:rPr lang="en-US" sz="1600" dirty="0" err="1">
                <a:solidFill>
                  <a:schemeClr val="bg1">
                    <a:lumMod val="50000"/>
                  </a:schemeClr>
                </a:solidFill>
              </a:rPr>
              <a:t>otro</a:t>
            </a:r>
            <a:r>
              <a:rPr lang="en-US" sz="1600" dirty="0">
                <a:solidFill>
                  <a:schemeClr val="bg1">
                    <a:lumMod val="50000"/>
                  </a:schemeClr>
                </a:solidFill>
              </a:rPr>
              <a:t> del </a:t>
            </a:r>
            <a:r>
              <a:rPr lang="en-US" sz="1600" dirty="0" err="1">
                <a:solidFill>
                  <a:schemeClr val="bg1">
                    <a:lumMod val="50000"/>
                  </a:schemeClr>
                </a:solidFill>
              </a:rPr>
              <a:t>mundo</a:t>
            </a:r>
            <a:r>
              <a:rPr lang="en-US" sz="1600" dirty="0">
                <a:solidFill>
                  <a:schemeClr val="bg1">
                    <a:lumMod val="50000"/>
                  </a:schemeClr>
                </a:solidFill>
              </a:rPr>
              <a:t> real, con </a:t>
            </a:r>
            <a:r>
              <a:rPr lang="en-US" sz="1600" dirty="0" err="1">
                <a:solidFill>
                  <a:schemeClr val="bg1">
                    <a:lumMod val="50000"/>
                  </a:schemeClr>
                </a:solidFill>
              </a:rPr>
              <a:t>una</a:t>
            </a:r>
            <a:r>
              <a:rPr lang="en-US" sz="1600" dirty="0">
                <a:solidFill>
                  <a:schemeClr val="bg1">
                    <a:lumMod val="50000"/>
                  </a:schemeClr>
                </a:solidFill>
              </a:rPr>
              <a:t> gran </a:t>
            </a:r>
            <a:r>
              <a:rPr lang="en-US" sz="1600" dirty="0" err="1">
                <a:solidFill>
                  <a:schemeClr val="bg1">
                    <a:lumMod val="50000"/>
                  </a:schemeClr>
                </a:solidFill>
              </a:rPr>
              <a:t>diferencia</a:t>
            </a:r>
            <a:r>
              <a:rPr lang="en-US" sz="1600" dirty="0">
                <a:solidFill>
                  <a:schemeClr val="bg1">
                    <a:lumMod val="50000"/>
                  </a:schemeClr>
                </a:solidFill>
              </a:rPr>
              <a:t>, no es </a:t>
            </a:r>
            <a:r>
              <a:rPr lang="en-US" sz="1600" dirty="0" err="1">
                <a:solidFill>
                  <a:schemeClr val="bg1">
                    <a:lumMod val="50000"/>
                  </a:schemeClr>
                </a:solidFill>
              </a:rPr>
              <a:t>físico</a:t>
            </a:r>
            <a:r>
              <a:rPr lang="en-US" sz="1600" dirty="0">
                <a:solidFill>
                  <a:schemeClr val="bg1">
                    <a:lumMod val="50000"/>
                  </a:schemeClr>
                </a:solidFill>
              </a:rPr>
              <a:t>, </a:t>
            </a:r>
            <a:r>
              <a:rPr lang="en-US" sz="1600" dirty="0" err="1">
                <a:solidFill>
                  <a:schemeClr val="bg1">
                    <a:lumMod val="50000"/>
                  </a:schemeClr>
                </a:solidFill>
              </a:rPr>
              <a:t>esta</a:t>
            </a:r>
            <a:r>
              <a:rPr lang="en-US" sz="1600" dirty="0">
                <a:solidFill>
                  <a:schemeClr val="bg1">
                    <a:lumMod val="50000"/>
                  </a:schemeClr>
                </a:solidFill>
              </a:rPr>
              <a:t> </a:t>
            </a:r>
            <a:r>
              <a:rPr lang="en-US" sz="1600" dirty="0" err="1">
                <a:solidFill>
                  <a:schemeClr val="bg1">
                    <a:lumMod val="50000"/>
                  </a:schemeClr>
                </a:solidFill>
              </a:rPr>
              <a:t>enteramente</a:t>
            </a:r>
            <a:r>
              <a:rPr lang="en-US" sz="1600" dirty="0">
                <a:solidFill>
                  <a:schemeClr val="bg1">
                    <a:lumMod val="50000"/>
                  </a:schemeClr>
                </a:solidFill>
              </a:rPr>
              <a:t> </a:t>
            </a:r>
            <a:r>
              <a:rPr lang="en-US" sz="1600" dirty="0" err="1">
                <a:solidFill>
                  <a:schemeClr val="bg1">
                    <a:lumMod val="50000"/>
                  </a:schemeClr>
                </a:solidFill>
              </a:rPr>
              <a:t>realizado</a:t>
            </a:r>
            <a:r>
              <a:rPr lang="en-US" sz="1600" dirty="0">
                <a:solidFill>
                  <a:schemeClr val="bg1">
                    <a:lumMod val="50000"/>
                  </a:schemeClr>
                </a:solidFill>
              </a:rPr>
              <a:t> </a:t>
            </a:r>
            <a:r>
              <a:rPr lang="en-US" sz="1600" dirty="0" err="1">
                <a:solidFill>
                  <a:schemeClr val="bg1">
                    <a:lumMod val="50000"/>
                  </a:schemeClr>
                </a:solidFill>
              </a:rPr>
              <a:t>por</a:t>
            </a:r>
            <a:r>
              <a:rPr lang="en-US" sz="1600" dirty="0">
                <a:solidFill>
                  <a:schemeClr val="bg1">
                    <a:lumMod val="50000"/>
                  </a:schemeClr>
                </a:solidFill>
              </a:rPr>
              <a:t> luz. </a:t>
            </a:r>
          </a:p>
          <a:p>
            <a:pPr>
              <a:lnSpc>
                <a:spcPct val="150000"/>
              </a:lnSpc>
            </a:pPr>
            <a:r>
              <a:rPr lang="en-US" sz="1600" dirty="0">
                <a:solidFill>
                  <a:schemeClr val="bg1">
                    <a:lumMod val="50000"/>
                  </a:schemeClr>
                </a:solidFill>
              </a:rPr>
              <a:t>Los </a:t>
            </a:r>
            <a:r>
              <a:rPr lang="en-US" sz="1600" dirty="0" err="1">
                <a:solidFill>
                  <a:schemeClr val="bg1">
                    <a:lumMod val="50000"/>
                  </a:schemeClr>
                </a:solidFill>
              </a:rPr>
              <a:t>objetos</a:t>
            </a:r>
            <a:r>
              <a:rPr lang="en-US" sz="1600" dirty="0">
                <a:solidFill>
                  <a:schemeClr val="bg1">
                    <a:lumMod val="50000"/>
                  </a:schemeClr>
                </a:solidFill>
              </a:rPr>
              <a:t> </a:t>
            </a:r>
            <a:r>
              <a:rPr lang="en-US" sz="1600" dirty="0" err="1">
                <a:solidFill>
                  <a:schemeClr val="bg1">
                    <a:lumMod val="50000"/>
                  </a:schemeClr>
                </a:solidFill>
              </a:rPr>
              <a:t>holográficos</a:t>
            </a:r>
            <a:r>
              <a:rPr lang="en-US" sz="1600" dirty="0">
                <a:solidFill>
                  <a:schemeClr val="bg1">
                    <a:lumMod val="50000"/>
                  </a:schemeClr>
                </a:solidFill>
              </a:rPr>
              <a:t> se </a:t>
            </a:r>
            <a:r>
              <a:rPr lang="en-US" sz="1600" dirty="0" err="1">
                <a:solidFill>
                  <a:schemeClr val="bg1">
                    <a:lumMod val="50000"/>
                  </a:schemeClr>
                </a:solidFill>
              </a:rPr>
              <a:t>pueden</a:t>
            </a:r>
            <a:r>
              <a:rPr lang="en-US" sz="1600" dirty="0">
                <a:solidFill>
                  <a:schemeClr val="bg1">
                    <a:lumMod val="50000"/>
                  </a:schemeClr>
                </a:solidFill>
              </a:rPr>
              <a:t> </a:t>
            </a:r>
            <a:r>
              <a:rPr lang="en-US" sz="1600" dirty="0" err="1">
                <a:solidFill>
                  <a:schemeClr val="bg1">
                    <a:lumMod val="50000"/>
                  </a:schemeClr>
                </a:solidFill>
              </a:rPr>
              <a:t>ver</a:t>
            </a:r>
            <a:r>
              <a:rPr lang="en-US" sz="1600" dirty="0">
                <a:solidFill>
                  <a:schemeClr val="bg1">
                    <a:lumMod val="50000"/>
                  </a:schemeClr>
                </a:solidFill>
              </a:rPr>
              <a:t> </a:t>
            </a:r>
            <a:r>
              <a:rPr lang="en-US" sz="1600" dirty="0" err="1">
                <a:solidFill>
                  <a:schemeClr val="bg1">
                    <a:lumMod val="50000"/>
                  </a:schemeClr>
                </a:solidFill>
              </a:rPr>
              <a:t>desde</a:t>
            </a:r>
            <a:r>
              <a:rPr lang="en-US" sz="1600" dirty="0">
                <a:solidFill>
                  <a:schemeClr val="bg1">
                    <a:lumMod val="50000"/>
                  </a:schemeClr>
                </a:solidFill>
              </a:rPr>
              <a:t> </a:t>
            </a:r>
            <a:r>
              <a:rPr lang="en-US" sz="1600" dirty="0" err="1">
                <a:solidFill>
                  <a:schemeClr val="bg1">
                    <a:lumMod val="50000"/>
                  </a:schemeClr>
                </a:solidFill>
              </a:rPr>
              <a:t>diferentes</a:t>
            </a:r>
            <a:r>
              <a:rPr lang="en-US" sz="1600" dirty="0">
                <a:solidFill>
                  <a:schemeClr val="bg1">
                    <a:lumMod val="50000"/>
                  </a:schemeClr>
                </a:solidFill>
              </a:rPr>
              <a:t> </a:t>
            </a:r>
            <a:r>
              <a:rPr lang="en-US" sz="1600" dirty="0" err="1">
                <a:solidFill>
                  <a:schemeClr val="bg1">
                    <a:lumMod val="50000"/>
                  </a:schemeClr>
                </a:solidFill>
              </a:rPr>
              <a:t>ángulos</a:t>
            </a:r>
            <a:r>
              <a:rPr lang="en-US" sz="1600" dirty="0">
                <a:solidFill>
                  <a:schemeClr val="bg1">
                    <a:lumMod val="50000"/>
                  </a:schemeClr>
                </a:solidFill>
              </a:rPr>
              <a:t>, </a:t>
            </a:r>
            <a:r>
              <a:rPr lang="en-US" sz="1600" dirty="0" err="1">
                <a:solidFill>
                  <a:schemeClr val="bg1">
                    <a:lumMod val="50000"/>
                  </a:schemeClr>
                </a:solidFill>
              </a:rPr>
              <a:t>distancias</a:t>
            </a:r>
            <a:r>
              <a:rPr lang="en-US" sz="1600" dirty="0">
                <a:solidFill>
                  <a:schemeClr val="bg1">
                    <a:lumMod val="50000"/>
                  </a:schemeClr>
                </a:solidFill>
              </a:rPr>
              <a:t>, </a:t>
            </a:r>
            <a:r>
              <a:rPr lang="en-US" sz="1600" dirty="0" err="1">
                <a:solidFill>
                  <a:schemeClr val="bg1">
                    <a:lumMod val="50000"/>
                  </a:schemeClr>
                </a:solidFill>
              </a:rPr>
              <a:t>como</a:t>
            </a:r>
            <a:r>
              <a:rPr lang="en-US" sz="1600" dirty="0">
                <a:solidFill>
                  <a:schemeClr val="bg1">
                    <a:lumMod val="50000"/>
                  </a:schemeClr>
                </a:solidFill>
              </a:rPr>
              <a:t> un </a:t>
            </a:r>
            <a:r>
              <a:rPr lang="en-US" sz="1600" dirty="0" err="1">
                <a:solidFill>
                  <a:schemeClr val="bg1">
                    <a:lumMod val="50000"/>
                  </a:schemeClr>
                </a:solidFill>
              </a:rPr>
              <a:t>objeto</a:t>
            </a:r>
            <a:r>
              <a:rPr lang="en-US" sz="1600" dirty="0">
                <a:solidFill>
                  <a:schemeClr val="bg1">
                    <a:lumMod val="50000"/>
                  </a:schemeClr>
                </a:solidFill>
              </a:rPr>
              <a:t> </a:t>
            </a:r>
            <a:r>
              <a:rPr lang="en-US" sz="1600" dirty="0" err="1">
                <a:solidFill>
                  <a:schemeClr val="bg1">
                    <a:lumMod val="50000"/>
                  </a:schemeClr>
                </a:solidFill>
              </a:rPr>
              <a:t>físico</a:t>
            </a:r>
            <a:r>
              <a:rPr lang="en-US" sz="1600" dirty="0">
                <a:solidFill>
                  <a:schemeClr val="bg1">
                    <a:lumMod val="50000"/>
                  </a:schemeClr>
                </a:solidFill>
              </a:rPr>
              <a:t> real.</a:t>
            </a:r>
          </a:p>
          <a:p>
            <a:pPr>
              <a:lnSpc>
                <a:spcPct val="150000"/>
              </a:lnSpc>
            </a:pPr>
            <a:r>
              <a:rPr lang="en-US" sz="1600" dirty="0">
                <a:solidFill>
                  <a:schemeClr val="bg1">
                    <a:lumMod val="50000"/>
                  </a:schemeClr>
                </a:solidFill>
              </a:rPr>
              <a:t>Los </a:t>
            </a:r>
            <a:r>
              <a:rPr lang="en-US" sz="1600" dirty="0" err="1">
                <a:solidFill>
                  <a:schemeClr val="bg1">
                    <a:lumMod val="50000"/>
                  </a:schemeClr>
                </a:solidFill>
              </a:rPr>
              <a:t>hologramas</a:t>
            </a:r>
            <a:r>
              <a:rPr lang="en-US" sz="1600" dirty="0">
                <a:solidFill>
                  <a:schemeClr val="bg1">
                    <a:lumMod val="50000"/>
                  </a:schemeClr>
                </a:solidFill>
              </a:rPr>
              <a:t> no </a:t>
            </a:r>
            <a:r>
              <a:rPr lang="en-US" sz="1600" dirty="0" err="1">
                <a:solidFill>
                  <a:schemeClr val="bg1">
                    <a:lumMod val="50000"/>
                  </a:schemeClr>
                </a:solidFill>
              </a:rPr>
              <a:t>ofrecen</a:t>
            </a:r>
            <a:r>
              <a:rPr lang="en-US" sz="1600" dirty="0">
                <a:solidFill>
                  <a:schemeClr val="bg1">
                    <a:lumMod val="50000"/>
                  </a:schemeClr>
                </a:solidFill>
              </a:rPr>
              <a:t> </a:t>
            </a:r>
            <a:r>
              <a:rPr lang="en-US" sz="1600" dirty="0" err="1">
                <a:solidFill>
                  <a:schemeClr val="bg1">
                    <a:lumMod val="50000"/>
                  </a:schemeClr>
                </a:solidFill>
              </a:rPr>
              <a:t>ningun</a:t>
            </a:r>
            <a:r>
              <a:rPr lang="en-US" sz="1600" dirty="0">
                <a:solidFill>
                  <a:schemeClr val="bg1">
                    <a:lumMod val="50000"/>
                  </a:schemeClr>
                </a:solidFill>
              </a:rPr>
              <a:t> </a:t>
            </a:r>
            <a:r>
              <a:rPr lang="en-US" sz="1600" dirty="0" err="1">
                <a:solidFill>
                  <a:schemeClr val="bg1">
                    <a:lumMod val="50000"/>
                  </a:schemeClr>
                </a:solidFill>
              </a:rPr>
              <a:t>tipo</a:t>
            </a:r>
            <a:r>
              <a:rPr lang="en-US" sz="1600" dirty="0">
                <a:solidFill>
                  <a:schemeClr val="bg1">
                    <a:lumMod val="50000"/>
                  </a:schemeClr>
                </a:solidFill>
              </a:rPr>
              <a:t> de Resistencia al </a:t>
            </a:r>
            <a:r>
              <a:rPr lang="en-US" sz="1600" dirty="0" err="1">
                <a:solidFill>
                  <a:schemeClr val="bg1">
                    <a:lumMod val="50000"/>
                  </a:schemeClr>
                </a:solidFill>
              </a:rPr>
              <a:t>ser</a:t>
            </a:r>
            <a:r>
              <a:rPr lang="en-US" sz="1600" dirty="0">
                <a:solidFill>
                  <a:schemeClr val="bg1">
                    <a:lumMod val="50000"/>
                  </a:schemeClr>
                </a:solidFill>
              </a:rPr>
              <a:t> </a:t>
            </a:r>
            <a:r>
              <a:rPr lang="en-US" sz="1600" dirty="0" err="1">
                <a:solidFill>
                  <a:schemeClr val="bg1">
                    <a:lumMod val="50000"/>
                  </a:schemeClr>
                </a:solidFill>
              </a:rPr>
              <a:t>presionados</a:t>
            </a:r>
            <a:r>
              <a:rPr lang="en-US" sz="1600" dirty="0">
                <a:solidFill>
                  <a:schemeClr val="bg1">
                    <a:lumMod val="50000"/>
                  </a:schemeClr>
                </a:solidFill>
              </a:rPr>
              <a:t> o </a:t>
            </a:r>
            <a:r>
              <a:rPr lang="en-US" sz="1600" dirty="0" err="1">
                <a:solidFill>
                  <a:schemeClr val="bg1">
                    <a:lumMod val="50000"/>
                  </a:schemeClr>
                </a:solidFill>
              </a:rPr>
              <a:t>tocados</a:t>
            </a:r>
            <a:r>
              <a:rPr lang="en-US" sz="1600" dirty="0">
                <a:solidFill>
                  <a:schemeClr val="bg1">
                    <a:lumMod val="50000"/>
                  </a:schemeClr>
                </a:solidFill>
              </a:rPr>
              <a:t> </a:t>
            </a:r>
            <a:r>
              <a:rPr lang="en-US" sz="1600" dirty="0" err="1">
                <a:solidFill>
                  <a:schemeClr val="bg1">
                    <a:lumMod val="50000"/>
                  </a:schemeClr>
                </a:solidFill>
              </a:rPr>
              <a:t>porque</a:t>
            </a:r>
            <a:r>
              <a:rPr lang="en-US" sz="1600" dirty="0">
                <a:solidFill>
                  <a:schemeClr val="bg1">
                    <a:lumMod val="50000"/>
                  </a:schemeClr>
                </a:solidFill>
              </a:rPr>
              <a:t> </a:t>
            </a:r>
            <a:r>
              <a:rPr lang="en-US" sz="1600" dirty="0" err="1">
                <a:solidFill>
                  <a:schemeClr val="bg1">
                    <a:lumMod val="50000"/>
                  </a:schemeClr>
                </a:solidFill>
              </a:rPr>
              <a:t>en</a:t>
            </a:r>
            <a:r>
              <a:rPr lang="en-US" sz="1600" dirty="0">
                <a:solidFill>
                  <a:schemeClr val="bg1">
                    <a:lumMod val="50000"/>
                  </a:schemeClr>
                </a:solidFill>
              </a:rPr>
              <a:t> </a:t>
            </a:r>
            <a:r>
              <a:rPr lang="en-US" sz="1600" dirty="0" err="1">
                <a:solidFill>
                  <a:schemeClr val="bg1">
                    <a:lumMod val="50000"/>
                  </a:schemeClr>
                </a:solidFill>
              </a:rPr>
              <a:t>realidad</a:t>
            </a:r>
            <a:r>
              <a:rPr lang="en-US" sz="1600" dirty="0">
                <a:solidFill>
                  <a:schemeClr val="bg1">
                    <a:lumMod val="50000"/>
                  </a:schemeClr>
                </a:solidFill>
              </a:rPr>
              <a:t>, no </a:t>
            </a:r>
            <a:r>
              <a:rPr lang="en-US" sz="1600" dirty="0" err="1">
                <a:solidFill>
                  <a:schemeClr val="bg1">
                    <a:lumMod val="50000"/>
                  </a:schemeClr>
                </a:solidFill>
              </a:rPr>
              <a:t>tienen</a:t>
            </a:r>
            <a:r>
              <a:rPr lang="en-US" sz="1600" dirty="0">
                <a:solidFill>
                  <a:schemeClr val="bg1">
                    <a:lumMod val="50000"/>
                  </a:schemeClr>
                </a:solidFill>
              </a:rPr>
              <a:t> </a:t>
            </a:r>
            <a:r>
              <a:rPr lang="en-US" sz="1600" dirty="0" err="1">
                <a:solidFill>
                  <a:schemeClr val="bg1">
                    <a:lumMod val="50000"/>
                  </a:schemeClr>
                </a:solidFill>
              </a:rPr>
              <a:t>cuerpo</a:t>
            </a:r>
            <a:r>
              <a:rPr lang="en-US" sz="1600" dirty="0">
                <a:solidFill>
                  <a:schemeClr val="bg1">
                    <a:lumMod val="50000"/>
                  </a:schemeClr>
                </a:solidFill>
              </a:rPr>
              <a:t> </a:t>
            </a:r>
            <a:r>
              <a:rPr lang="en-US" sz="1600" dirty="0" err="1">
                <a:solidFill>
                  <a:schemeClr val="bg1">
                    <a:lumMod val="50000"/>
                  </a:schemeClr>
                </a:solidFill>
              </a:rPr>
              <a:t>físico</a:t>
            </a:r>
            <a:r>
              <a:rPr lang="en-US" sz="1600" dirty="0">
                <a:solidFill>
                  <a:schemeClr val="bg1">
                    <a:lumMod val="50000"/>
                  </a:schemeClr>
                </a:solidFill>
              </a:rPr>
              <a:t> </a:t>
            </a:r>
            <a:r>
              <a:rPr lang="en-US" sz="1600" dirty="0" err="1">
                <a:solidFill>
                  <a:schemeClr val="bg1">
                    <a:lumMod val="50000"/>
                  </a:schemeClr>
                </a:solidFill>
              </a:rPr>
              <a:t>ni</a:t>
            </a:r>
            <a:r>
              <a:rPr lang="en-US" sz="1600" dirty="0">
                <a:solidFill>
                  <a:schemeClr val="bg1">
                    <a:lumMod val="50000"/>
                  </a:schemeClr>
                </a:solidFill>
              </a:rPr>
              <a:t> masa. </a:t>
            </a:r>
          </a:p>
        </p:txBody>
      </p:sp>
      <p:sp>
        <p:nvSpPr>
          <p:cNvPr id="2" name="Title 1"/>
          <p:cNvSpPr>
            <a:spLocks noGrp="1"/>
          </p:cNvSpPr>
          <p:nvPr>
            <p:ph type="title"/>
          </p:nvPr>
        </p:nvSpPr>
        <p:spPr>
          <a:xfrm>
            <a:off x="117517" y="289957"/>
            <a:ext cx="11655840" cy="899537"/>
          </a:xfrm>
        </p:spPr>
        <p:txBody>
          <a:bodyPr/>
          <a:lstStyle/>
          <a:p>
            <a:r>
              <a:rPr lang="en-US" dirty="0"/>
              <a:t>¿Qué es un </a:t>
            </a:r>
            <a:r>
              <a:rPr lang="en-US" dirty="0" err="1"/>
              <a:t>holograma</a:t>
            </a:r>
            <a:r>
              <a:rPr lang="en-US" dirty="0"/>
              <a:t>?</a:t>
            </a:r>
            <a:endParaRPr lang="en-US" sz="3921" dirty="0">
              <a:gradFill>
                <a:gsLst>
                  <a:gs pos="10101">
                    <a:schemeClr val="tx1"/>
                  </a:gs>
                  <a:gs pos="54000">
                    <a:schemeClr val="tx1"/>
                  </a:gs>
                </a:gsLst>
                <a:lin ang="5400000" scaled="0"/>
              </a:gra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437" y="1954523"/>
            <a:ext cx="5546828" cy="2912085"/>
          </a:xfrm>
          <a:prstGeom prst="rect">
            <a:avLst/>
          </a:prstGeom>
        </p:spPr>
      </p:pic>
    </p:spTree>
    <p:extLst>
      <p:ext uri="{BB962C8B-B14F-4D97-AF65-F5344CB8AC3E}">
        <p14:creationId xmlns:p14="http://schemas.microsoft.com/office/powerpoint/2010/main" val="4795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Hololens</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84207" y="1437274"/>
            <a:ext cx="5538568" cy="772418"/>
          </a:xfrm>
          <a:prstGeom prst="rect">
            <a:avLst/>
          </a:prstGeom>
          <a:noFill/>
        </p:spPr>
        <p:txBody>
          <a:bodyPr wrap="square" lIns="179285" tIns="143428" rIns="179285" bIns="143428" rtlCol="0">
            <a:spAutoFit/>
          </a:bodyPr>
          <a:lstStyle/>
          <a:p>
            <a:pPr defTabSz="914367">
              <a:spcAft>
                <a:spcPts val="588"/>
              </a:spcAft>
              <a:defRPr/>
            </a:pPr>
            <a:r>
              <a:rPr lang="en-US" sz="3137" dirty="0">
                <a:solidFill>
                  <a:schemeClr val="bg1">
                    <a:lumMod val="50000"/>
                  </a:schemeClr>
                </a:solidFill>
                <a:latin typeface="Segoe UI Light"/>
              </a:rPr>
              <a:t>¿Qué son?</a:t>
            </a:r>
            <a:endParaRPr lang="en-US" sz="2353" dirty="0">
              <a:solidFill>
                <a:schemeClr val="bg1">
                  <a:lumMod val="50000"/>
                </a:schemeClr>
              </a:solidFill>
              <a:latin typeface="Segoe UI Light"/>
            </a:endParaRPr>
          </a:p>
        </p:txBody>
      </p:sp>
      <p:sp>
        <p:nvSpPr>
          <p:cNvPr id="9" name="Rectangle 8"/>
          <p:cNvSpPr/>
          <p:nvPr/>
        </p:nvSpPr>
        <p:spPr>
          <a:xfrm>
            <a:off x="269239" y="2459346"/>
            <a:ext cx="6175949" cy="3477875"/>
          </a:xfrm>
          <a:prstGeom prst="rect">
            <a:avLst/>
          </a:prstGeom>
        </p:spPr>
        <p:txBody>
          <a:bodyPr wrap="square">
            <a:spAutoFit/>
          </a:bodyPr>
          <a:lstStyle/>
          <a:p>
            <a:r>
              <a:rPr lang="en-US" sz="2000" dirty="0"/>
              <a:t>Microsoft HoloLens es el primer </a:t>
            </a:r>
            <a:r>
              <a:rPr lang="en-US" sz="2000" dirty="0" err="1"/>
              <a:t>ordenador</a:t>
            </a:r>
            <a:r>
              <a:rPr lang="en-US" sz="2000" dirty="0"/>
              <a:t> </a:t>
            </a:r>
            <a:r>
              <a:rPr lang="en-US" sz="2000" dirty="0" err="1"/>
              <a:t>holográfico</a:t>
            </a:r>
            <a:r>
              <a:rPr lang="en-US" sz="2000" dirty="0"/>
              <a:t> con Windows 10.</a:t>
            </a:r>
          </a:p>
          <a:p>
            <a:endParaRPr lang="en-US" sz="2000" dirty="0"/>
          </a:p>
          <a:p>
            <a:r>
              <a:rPr lang="en-US" sz="2000" dirty="0"/>
              <a:t>Es </a:t>
            </a:r>
            <a:r>
              <a:rPr lang="en-US" sz="2000" dirty="0" err="1"/>
              <a:t>totalmente</a:t>
            </a:r>
            <a:r>
              <a:rPr lang="en-US" sz="2000" dirty="0"/>
              <a:t> </a:t>
            </a:r>
            <a:r>
              <a:rPr lang="en-US" sz="2000" dirty="0" err="1"/>
              <a:t>independiente</a:t>
            </a:r>
            <a:r>
              <a:rPr lang="en-US" sz="2000" dirty="0"/>
              <a:t>, no </a:t>
            </a:r>
            <a:r>
              <a:rPr lang="en-US" sz="2000" dirty="0" err="1"/>
              <a:t>necesita</a:t>
            </a:r>
            <a:r>
              <a:rPr lang="en-US" sz="2000" dirty="0"/>
              <a:t> </a:t>
            </a:r>
            <a:r>
              <a:rPr lang="en-US" sz="2000" dirty="0" err="1"/>
              <a:t>ninguna</a:t>
            </a:r>
            <a:r>
              <a:rPr lang="en-US" sz="2000" dirty="0"/>
              <a:t> </a:t>
            </a:r>
            <a:r>
              <a:rPr lang="en-US" sz="2000" dirty="0" err="1"/>
              <a:t>conexión</a:t>
            </a:r>
            <a:r>
              <a:rPr lang="en-US" sz="2000" dirty="0"/>
              <a:t> a PC, </a:t>
            </a:r>
            <a:r>
              <a:rPr lang="en-US" sz="2000" dirty="0" err="1"/>
              <a:t>teléfono</a:t>
            </a:r>
            <a:r>
              <a:rPr lang="en-US" sz="2000" dirty="0"/>
              <a:t>, etc. </a:t>
            </a:r>
          </a:p>
          <a:p>
            <a:endParaRPr lang="en-US" sz="2000" dirty="0"/>
          </a:p>
          <a:p>
            <a:r>
              <a:rPr lang="en-US" sz="2000" dirty="0"/>
              <a:t>Microsoft HoloLens </a:t>
            </a:r>
            <a:r>
              <a:rPr lang="en-US" sz="2000" dirty="0" err="1"/>
              <a:t>permite</a:t>
            </a:r>
            <a:r>
              <a:rPr lang="en-US" sz="2000" dirty="0"/>
              <a:t> </a:t>
            </a:r>
            <a:r>
              <a:rPr lang="en-US" sz="2000" dirty="0" err="1"/>
              <a:t>anclar</a:t>
            </a:r>
            <a:r>
              <a:rPr lang="en-US" sz="2000" dirty="0"/>
              <a:t> </a:t>
            </a:r>
            <a:r>
              <a:rPr lang="en-US" sz="2000" dirty="0" err="1"/>
              <a:t>hologramas</a:t>
            </a:r>
            <a:r>
              <a:rPr lang="en-US" sz="2000" dirty="0"/>
              <a:t> </a:t>
            </a:r>
            <a:r>
              <a:rPr lang="en-US" sz="2000" dirty="0" err="1"/>
              <a:t>en</a:t>
            </a:r>
            <a:r>
              <a:rPr lang="en-US" sz="2000" dirty="0"/>
              <a:t> el </a:t>
            </a:r>
            <a:r>
              <a:rPr lang="en-US" sz="2000" dirty="0" err="1"/>
              <a:t>espacio</a:t>
            </a:r>
            <a:r>
              <a:rPr lang="en-US" sz="2000" dirty="0"/>
              <a:t> real </a:t>
            </a:r>
            <a:r>
              <a:rPr lang="en-US" sz="2000" dirty="0" err="1"/>
              <a:t>físico</a:t>
            </a:r>
            <a:r>
              <a:rPr lang="en-US" sz="2000" dirty="0"/>
              <a:t> </a:t>
            </a:r>
            <a:r>
              <a:rPr lang="en-US" sz="2000" dirty="0" err="1"/>
              <a:t>ofreciendo</a:t>
            </a:r>
            <a:r>
              <a:rPr lang="en-US" sz="2000" dirty="0"/>
              <a:t> </a:t>
            </a:r>
            <a:r>
              <a:rPr lang="en-US" sz="2000" dirty="0" err="1"/>
              <a:t>una</a:t>
            </a:r>
            <a:r>
              <a:rPr lang="en-US" sz="2000" dirty="0"/>
              <a:t> </a:t>
            </a:r>
            <a:r>
              <a:rPr lang="en-US" sz="2000" dirty="0" err="1"/>
              <a:t>nueva</a:t>
            </a:r>
            <a:r>
              <a:rPr lang="en-US" sz="2000" dirty="0"/>
              <a:t> forma de </a:t>
            </a:r>
            <a:r>
              <a:rPr lang="en-US" sz="2000" dirty="0" err="1"/>
              <a:t>interacción</a:t>
            </a:r>
            <a:endParaRPr lang="en-US" sz="2000" dirty="0"/>
          </a:p>
          <a:p>
            <a:endParaRPr lang="en-US" sz="2000" dirty="0"/>
          </a:p>
          <a:p>
            <a:r>
              <a:rPr lang="en-IN" sz="2000" dirty="0"/>
              <a:t>Microsoft </a:t>
            </a:r>
            <a:r>
              <a:rPr lang="en-IN" sz="2000" dirty="0" err="1"/>
              <a:t>Hololens</a:t>
            </a:r>
            <a:r>
              <a:rPr lang="en-IN" sz="2000" dirty="0"/>
              <a:t> </a:t>
            </a:r>
            <a:r>
              <a:rPr lang="en-IN" sz="2000" dirty="0" err="1"/>
              <a:t>soporta</a:t>
            </a:r>
            <a:r>
              <a:rPr lang="en-IN" sz="2000" dirty="0"/>
              <a:t> </a:t>
            </a:r>
            <a:r>
              <a:rPr lang="en-IN" sz="2000" dirty="0" err="1"/>
              <a:t>realidad</a:t>
            </a:r>
            <a:r>
              <a:rPr lang="en-IN" sz="2000" dirty="0"/>
              <a:t> </a:t>
            </a:r>
            <a:r>
              <a:rPr lang="en-IN" sz="2000" dirty="0" err="1"/>
              <a:t>aumentada</a:t>
            </a:r>
            <a:r>
              <a:rPr lang="en-IN" sz="2000" dirty="0"/>
              <a:t>.</a:t>
            </a:r>
            <a:endParaRPr lang="en-IN"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10069" y="1675848"/>
            <a:ext cx="4762500" cy="283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0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1572</Words>
  <Application>Microsoft Office PowerPoint</Application>
  <PresentationFormat>Panorámica</PresentationFormat>
  <Paragraphs>188</Paragraphs>
  <Slides>34</Slides>
  <Notes>22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34</vt:i4>
      </vt:variant>
    </vt:vector>
  </HeadingPairs>
  <TitlesOfParts>
    <vt:vector size="44" baseType="lpstr">
      <vt:lpstr>Aller</vt:lpstr>
      <vt:lpstr>Arial</vt:lpstr>
      <vt:lpstr>Calibri</vt:lpstr>
      <vt:lpstr>Consolas</vt:lpstr>
      <vt:lpstr>Helvetica Neue Light</vt:lpstr>
      <vt:lpstr>Segoe UI</vt:lpstr>
      <vt:lpstr>Segoe UI Light</vt:lpstr>
      <vt:lpstr>Segoe UI Light (Cuerpo)</vt:lpstr>
      <vt:lpstr>Times New Roman</vt:lpstr>
      <vt:lpstr>PPT%20Theme</vt:lpstr>
      <vt:lpstr>Hololens Introducción, uso y desarrollo</vt:lpstr>
      <vt:lpstr>Presentación de PowerPoint</vt:lpstr>
      <vt:lpstr>Presentación de PowerPoint</vt:lpstr>
      <vt:lpstr>Presentación de PowerPoint</vt:lpstr>
      <vt:lpstr>Presentación de PowerPoint</vt:lpstr>
      <vt:lpstr>Hololens</vt:lpstr>
      <vt:lpstr>Hololens Development Edition</vt:lpstr>
      <vt:lpstr>¿Qué es un holograma?</vt:lpstr>
      <vt:lpstr>Hololens</vt:lpstr>
      <vt:lpstr>Hololens</vt:lpstr>
      <vt:lpstr>Hololens</vt:lpstr>
      <vt:lpstr>Las Hololens en detalle</vt:lpstr>
      <vt:lpstr>¿Cómo funcionan?</vt:lpstr>
      <vt:lpstr>¿Cómo funcionan?</vt:lpstr>
      <vt:lpstr>¿Cómo funcionan?</vt:lpstr>
      <vt:lpstr>¿Cómo funcionan?</vt:lpstr>
      <vt:lpstr>Interacción</vt:lpstr>
      <vt:lpstr>Formas de interacción</vt:lpstr>
      <vt:lpstr>Apps y juegos!</vt:lpstr>
      <vt:lpstr>Apps disponibles</vt:lpstr>
      <vt:lpstr>Apps disponibles</vt:lpstr>
      <vt:lpstr>Jugando Probando Apps</vt:lpstr>
      <vt:lpstr>Desarrollo</vt:lpstr>
      <vt:lpstr>Desarrollo</vt:lpstr>
      <vt:lpstr>El emulador</vt:lpstr>
      <vt:lpstr>El emulador</vt:lpstr>
      <vt:lpstr>Vemos el emulador</vt:lpstr>
      <vt:lpstr>Plantillas</vt:lpstr>
      <vt:lpstr>Unity 5.4 Hololens</vt:lpstr>
      <vt:lpstr>Un vistazo a Unity Hololens</vt:lpstr>
      <vt:lpstr>Wave Engine 2.2.0</vt:lpstr>
      <vt:lpstr>Extensión Hololens de Wave Engine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2016-06-02T17:36:26Z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